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4098" r:id="rId2"/>
    <p:sldMasterId id="2147484111" r:id="rId3"/>
  </p:sldMasterIdLst>
  <p:notesMasterIdLst>
    <p:notesMasterId r:id="rId47"/>
  </p:notesMasterIdLst>
  <p:handoutMasterIdLst>
    <p:handoutMasterId r:id="rId48"/>
  </p:handoutMasterIdLst>
  <p:sldIdLst>
    <p:sldId id="395" r:id="rId4"/>
    <p:sldId id="417" r:id="rId5"/>
    <p:sldId id="419" r:id="rId6"/>
    <p:sldId id="421" r:id="rId7"/>
    <p:sldId id="422" r:id="rId8"/>
    <p:sldId id="379" r:id="rId9"/>
    <p:sldId id="423" r:id="rId10"/>
    <p:sldId id="445" r:id="rId11"/>
    <p:sldId id="455" r:id="rId12"/>
    <p:sldId id="456" r:id="rId13"/>
    <p:sldId id="457" r:id="rId14"/>
    <p:sldId id="454" r:id="rId15"/>
    <p:sldId id="458" r:id="rId16"/>
    <p:sldId id="446" r:id="rId17"/>
    <p:sldId id="459" r:id="rId18"/>
    <p:sldId id="404" r:id="rId19"/>
    <p:sldId id="427" r:id="rId20"/>
    <p:sldId id="411" r:id="rId21"/>
    <p:sldId id="424" r:id="rId22"/>
    <p:sldId id="426" r:id="rId23"/>
    <p:sldId id="428" r:id="rId24"/>
    <p:sldId id="448" r:id="rId25"/>
    <p:sldId id="447" r:id="rId26"/>
    <p:sldId id="449" r:id="rId27"/>
    <p:sldId id="450" r:id="rId28"/>
    <p:sldId id="380" r:id="rId29"/>
    <p:sldId id="451" r:id="rId30"/>
    <p:sldId id="405" r:id="rId31"/>
    <p:sldId id="452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29" r:id="rId46"/>
  </p:sldIdLst>
  <p:sldSz cx="9144000" cy="8299450"/>
  <p:notesSz cx="6877050" cy="100028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rgbClr val="000000"/>
        </a:solidFill>
        <a:latin typeface="Franklin Gothic Boo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75F60A"/>
    <a:srgbClr val="98DBF6"/>
    <a:srgbClr val="000000"/>
    <a:srgbClr val="3333FF"/>
    <a:srgbClr val="CC0000"/>
    <a:srgbClr val="CC99FF"/>
    <a:srgbClr val="000099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36" autoAdjust="0"/>
    <p:restoredTop sz="91655" autoAdjust="0"/>
  </p:normalViewPr>
  <p:slideViewPr>
    <p:cSldViewPr>
      <p:cViewPr varScale="1">
        <p:scale>
          <a:sx n="88" d="100"/>
          <a:sy n="88" d="100"/>
        </p:scale>
        <p:origin x="-2304" y="-102"/>
      </p:cViewPr>
      <p:guideLst>
        <p:guide orient="horz" pos="2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81325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CC9B90-B789-4C6A-9FEB-B409E4561D2E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1325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501188"/>
            <a:ext cx="2981325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9FFB9E-C310-470D-8503-4B1F04B65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4138" y="0"/>
            <a:ext cx="2981325" cy="50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5884F5-A56F-4252-9751-A6492A024ED1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3188" y="750888"/>
            <a:ext cx="413067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51388"/>
            <a:ext cx="5502275" cy="4500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1325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4138" y="9501188"/>
            <a:ext cx="2981325" cy="500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273" tIns="46138" rIns="92273" bIns="461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FC7F50-40A0-4D90-B3EB-A9DB5F22C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-5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-5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-5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-5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5BD70-217F-4826-B9E7-BBFEABCA71E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Calibri" pitchFamily="34" charset="0"/>
              </a:rPr>
              <a:t>Картохранилище, комната для кормления, комната здорового ребенка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875A3A-DE38-4B8B-8AEE-95A08B61839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A699A-D768-4CB9-ACC5-D6CA03DEF56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253E984-4604-4A33-BC30-85377C628E71}" type="slidenum">
              <a:rPr lang="ru-RU" altLang="ru-RU" smtClean="0">
                <a:latin typeface="Calibri" pitchFamily="34" charset="0"/>
                <a:cs typeface="Arial" charset="0"/>
              </a:rPr>
              <a:pPr eaLnBrk="1" hangingPunct="1"/>
              <a:t>19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>
              <a:latin typeface="Calibri" pitchFamily="34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C8CD24C-4712-4ABE-A3F7-9574459F8DA8}" type="slidenum">
              <a:rPr lang="ru-RU" altLang="ru-RU" smtClean="0">
                <a:latin typeface="Calibri" pitchFamily="34" charset="0"/>
                <a:cs typeface="Arial" charset="0"/>
              </a:rPr>
              <a:pPr eaLnBrk="1" hangingPunct="1"/>
              <a:t>20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4295775"/>
            <a:ext cx="2971800" cy="3175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4295775"/>
            <a:ext cx="2971800" cy="3175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4267200"/>
            <a:ext cx="46038" cy="55563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4477448"/>
            <a:ext cx="8305800" cy="1383242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735081"/>
            <a:ext cx="8305800" cy="2397619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328E-35CC-49B3-8101-E9D0191A8EB5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D66E-3FE0-45E9-8C66-ACD1682D7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C90C-8577-4601-89F1-2DA603F3E77D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31B3-BD3A-4F1F-B60D-E2E100F0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2363"/>
            <a:ext cx="2057400" cy="70814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2363"/>
            <a:ext cx="6019800" cy="70814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74BA-84DB-43B9-BECE-E64A98F241DC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AD1C0-AC2F-42E6-8191-C2178F488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A049-C22B-4708-8032-ED0680BBD16A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3521-C2FE-422C-96AE-0C8518F17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: вы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728581"/>
            <a:ext cx="8686800" cy="1325879"/>
          </a:xfrm>
        </p:spPr>
        <p:txBody>
          <a:bodyPr/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934399"/>
            <a:ext cx="8694000" cy="774230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51B27-5EA1-4380-B5B7-7AD1BB2DC6CF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E061-088A-48D1-A016-65DCC5260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8210"/>
            <a:ext cx="7772400" cy="17790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03021"/>
            <a:ext cx="6400800" cy="21209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F9F4EFB-B75C-43B7-8420-9EFB92B53EE2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403C65B-90DC-4292-AAEE-A61186F7F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D1D8A6F-D47A-43BD-9B92-BF48A141BCB0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22502FA-45A7-40AE-884B-FAAD5CF86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3166"/>
            <a:ext cx="7772400" cy="16483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17662"/>
            <a:ext cx="7772400" cy="18155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DC534E7-04C9-4F0C-A2CC-F313143D3296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E2E7EF7-015B-47BB-9C90-72B60C764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36539"/>
            <a:ext cx="4038600" cy="54772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36539"/>
            <a:ext cx="4038600" cy="54772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12C8E881-43F3-48C1-BFD4-637AA90B3EEE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0872B4E-758E-4AF1-A7F9-A95F2CE5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7771"/>
            <a:ext cx="4040188" cy="7742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632002"/>
            <a:ext cx="4040188" cy="47817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857771"/>
            <a:ext cx="4041775" cy="7742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632002"/>
            <a:ext cx="4041775" cy="47817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1C8FB0B6-116F-4A6D-9025-41A79C1E29B1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9A03F7C-4BFD-408C-97E9-D8A670C84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2AF2CE8-11E1-446B-8D73-3593FF11FF3E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57F765A-7436-4619-AE19-D8FE50A2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844322"/>
            <a:ext cx="8229600" cy="55329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186A-DEF0-4E34-BEB0-2BB048528566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0575-7656-45CC-BAC0-1E03D7C39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2711B20-7025-48F1-874A-06661D8BF96F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5219D51-E1B2-48EE-B264-ABD4FAC2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30441"/>
            <a:ext cx="3008313" cy="14062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30441"/>
            <a:ext cx="5111750" cy="708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736737"/>
            <a:ext cx="3008313" cy="56770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6CA6ED2-BE57-45A1-BCC2-F69361A144FE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B9C206F-A507-4B40-BE8B-E95BDF52C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809615"/>
            <a:ext cx="5486400" cy="6858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41571"/>
            <a:ext cx="5486400" cy="49796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495473"/>
            <a:ext cx="5486400" cy="9740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16E72C6F-FE03-4DAF-9FF7-7A1BC07AF5B1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EFF457E-F384-4D0A-AAAE-F1A525354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D5AA136-5705-4DFA-916E-52B187D2922B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4C97C9E-7CB2-4FD8-9E42-02EF5F74E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2363"/>
            <a:ext cx="2057400" cy="70814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2363"/>
            <a:ext cx="6019800" cy="70814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625EDB0-69DD-48C2-9FB7-75060C2D6B45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B3C311D-AD78-459F-85BD-B1FAE7A8F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: вы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728581"/>
            <a:ext cx="8686800" cy="1325879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934399"/>
            <a:ext cx="8694000" cy="774230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fld id="{25332866-7FFB-46A2-A33D-BC520D3D830F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26502C-E37C-4B35-BFBB-8CFE75E6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76225"/>
            <a:ext cx="8696325" cy="730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6480175"/>
            <a:ext cx="8723312" cy="16097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334"/>
              <a:ext cx="4295219" cy="101519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449"/>
              <a:ext cx="8280254" cy="120928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5244"/>
              <a:ext cx="8164231" cy="110104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582"/>
              <a:ext cx="4939265" cy="92748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3498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5400"/>
            <a:ext cx="56245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638" y="3409950"/>
            <a:ext cx="76692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3411538"/>
            <a:ext cx="14605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638" y="6159500"/>
            <a:ext cx="90979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/>
          <p:nvPr userDrawn="1"/>
        </p:nvSpPr>
        <p:spPr>
          <a:xfrm>
            <a:off x="8755063" y="2989263"/>
            <a:ext cx="304800" cy="18415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rgbClr val="F47F2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6538"/>
            <a:ext cx="7772400" cy="215426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3420"/>
            <a:ext cx="6400800" cy="17828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2EA7EB3A-F006-4600-81A1-364192C6CD7F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780567FA-9E01-445C-904B-088F20C31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 l="2599" r="5875" b="5263"/>
          <a:stretch>
            <a:fillRect/>
          </a:stretch>
        </p:blipFill>
        <p:spPr bwMode="auto">
          <a:xfrm>
            <a:off x="3175" y="7100888"/>
            <a:ext cx="91440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30C6AC10-28AC-4278-B19C-9F1738720BE0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545882A7-CD44-4454-AF9E-FB096BAB5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76225"/>
            <a:ext cx="8696325" cy="573246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5087938"/>
            <a:ext cx="2876550" cy="863600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932363"/>
            <a:ext cx="5545138" cy="10287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946650"/>
            <a:ext cx="5467350" cy="938213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929188"/>
            <a:ext cx="3306763" cy="7905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911725"/>
            <a:ext cx="8723312" cy="1608138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Oval 6"/>
          <p:cNvSpPr/>
          <p:nvPr userDrawn="1"/>
        </p:nvSpPr>
        <p:spPr>
          <a:xfrm>
            <a:off x="762000" y="2355273"/>
            <a:ext cx="2057400" cy="2489835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1" name="Rectangle 7"/>
          <p:cNvSpPr/>
          <p:nvPr userDrawn="1"/>
        </p:nvSpPr>
        <p:spPr>
          <a:xfrm>
            <a:off x="8686800" y="6372225"/>
            <a:ext cx="457200" cy="11747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12" name="Oval 8"/>
          <p:cNvSpPr/>
          <p:nvPr userDrawn="1"/>
        </p:nvSpPr>
        <p:spPr>
          <a:xfrm>
            <a:off x="1007328" y="2411117"/>
            <a:ext cx="1583472" cy="1567674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0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981364"/>
            <a:ext cx="7772400" cy="1844322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739579"/>
            <a:ext cx="6417734" cy="1137333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7B8AEBBE-F8B2-42CF-9895-E86A608384EB}" type="datetime1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8B13D123-9BFA-471E-A4F1-6F83E0C6D8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3242318"/>
            <a:ext cx="3822192" cy="4171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3242318"/>
            <a:ext cx="3822192" cy="4171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F31BF9D2-EEEF-41B2-ACCE-8EAC596C82AE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A9A0CE11-FCDD-439B-B067-6C89271E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5949950"/>
            <a:ext cx="7924800" cy="6350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41941"/>
            <a:ext cx="7924800" cy="165989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6001144"/>
            <a:ext cx="7924800" cy="1191713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4A12-10B8-48A7-9160-3AD6CAD76100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73BD-2F75-4AF5-80A4-2AD6025C0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3241014"/>
            <a:ext cx="3822192" cy="774230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4149725"/>
            <a:ext cx="3820055" cy="326406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241013"/>
            <a:ext cx="3822192" cy="774230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149725"/>
            <a:ext cx="3822192" cy="326406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12D93F30-495B-42D4-966F-B9879F9333E7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323A8A63-F67F-4823-8FCD-F7CDC56EC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22338"/>
            <a:ext cx="2444750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F99260A3-8E32-45DC-B7A4-808346A7948C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E8AB3449-4968-4643-ACD6-C6D71466B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76225"/>
            <a:ext cx="8696325" cy="17272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865188"/>
            <a:ext cx="8723312" cy="16097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501333"/>
              <a:ext cx="4295986" cy="101519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8448"/>
              <a:ext cx="8279020" cy="120928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5244"/>
              <a:ext cx="8165219" cy="110104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582"/>
              <a:ext cx="4940859" cy="927488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E2ECF893-8824-4736-AD37-17624305BF61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2209DD24-AC6C-4A80-983D-BE2ACD512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76225"/>
            <a:ext cx="8696325" cy="17272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865188"/>
            <a:ext cx="8723312" cy="1611312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129"/>
              <a:ext cx="4295219" cy="1016063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424"/>
              <a:ext cx="8280254" cy="1209954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5203"/>
              <a:ext cx="8164231" cy="110182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560"/>
              <a:ext cx="4939265" cy="92657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334158"/>
            <a:ext cx="3352800" cy="230540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766483"/>
            <a:ext cx="3352800" cy="1516033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2213186"/>
            <a:ext cx="3904076" cy="4610806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357EB7FA-5D8D-467F-BB86-7218F7AB82B5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80C87A8E-F00B-406D-8707-297B8E92E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76225"/>
            <a:ext cx="8696325" cy="7304088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6480175"/>
            <a:ext cx="8723312" cy="16097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334"/>
              <a:ext cx="4295219" cy="101519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449"/>
              <a:ext cx="8280254" cy="1209280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5244"/>
              <a:ext cx="8164231" cy="110104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582"/>
              <a:ext cx="4939265" cy="92748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Rectangle 7"/>
          <p:cNvSpPr/>
          <p:nvPr userDrawn="1"/>
        </p:nvSpPr>
        <p:spPr>
          <a:xfrm>
            <a:off x="1792288" y="5810250"/>
            <a:ext cx="5500687" cy="828675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409850"/>
            <a:ext cx="3812645" cy="2940670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3371012"/>
            <a:ext cx="3818467" cy="29304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59890"/>
            <a:ext cx="3566160" cy="3541099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D9713709-DE9B-4F49-AFA8-5C2BA498EA8C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96FA4FB4-69C8-47D0-80FE-A5BF333F9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059B9FA2-156D-4041-B66F-2B32D6E39118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2F1FD75F-77F6-41CB-9C01-1FCDA60F8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76225"/>
            <a:ext cx="8696325" cy="172720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865188"/>
            <a:ext cx="8723312" cy="1611312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129"/>
              <a:ext cx="4295219" cy="1016063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424"/>
              <a:ext cx="8280254" cy="1209954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5203"/>
              <a:ext cx="8164231" cy="110182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560"/>
              <a:ext cx="4939265" cy="926574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107"/>
            <a:ext cx="2057400" cy="5430504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106"/>
            <a:ext cx="6019800" cy="543050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5794ED90-0DA2-41C4-8574-60F1C6851307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CEC3EF6B-9DAC-4624-8141-EF40433D9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: вы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728581"/>
            <a:ext cx="8686800" cy="1325879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934399"/>
            <a:ext cx="8694000" cy="774230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858D40D0-92EF-4260-AF2A-13CEB8761106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5C9BC7DD-82DD-4B26-BD08-E6AB6C99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3498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5400"/>
            <a:ext cx="56245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638" y="3409950"/>
            <a:ext cx="76692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62863" y="3411538"/>
            <a:ext cx="14605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0638" y="6159500"/>
            <a:ext cx="90979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/>
          <p:cNvSpPr/>
          <p:nvPr userDrawn="1"/>
        </p:nvSpPr>
        <p:spPr>
          <a:xfrm>
            <a:off x="8755063" y="2989263"/>
            <a:ext cx="304800" cy="18415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567674"/>
            <a:ext cx="5105400" cy="1713948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979670"/>
            <a:ext cx="7315200" cy="1106593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B41F446-D279-41E6-A2F6-F754F3D4800E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 b="1">
                <a:solidFill>
                  <a:prstClr val="white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810111F-FFCE-4766-8E5B-C3D7E398E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36539"/>
            <a:ext cx="8229600" cy="547725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262626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0DC2C417-EA0B-4494-AD93-1AF709293FF8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 b="1">
                <a:solidFill>
                  <a:prstClr val="black">
                    <a:lumMod val="85000"/>
                    <a:lumOff val="15000"/>
                  </a:prst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262626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12761AD-693B-4653-AC52-257036DA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844322"/>
            <a:ext cx="4059936" cy="55329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844322"/>
            <a:ext cx="4059936" cy="55329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0686-D2F2-41CC-ABB6-7DB5D5FD1C24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9EB3-D201-477D-8003-C9D3D4964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ип мультимеди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5810250"/>
            <a:ext cx="4873625" cy="828675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5809615"/>
            <a:ext cx="4809244" cy="68585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1014377"/>
            <a:ext cx="4873752" cy="4614221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ru-RU"/>
            </a:lvl1pPr>
          </a:lstStyle>
          <a:p>
            <a:pPr lvl="0"/>
            <a:r>
              <a:rPr lang="ru-RU" noProof="0" smtClean="0"/>
              <a:t>Щелкните значок, чтобы добавить клип мультимедиа</a:t>
            </a:r>
            <a:endParaRPr lang="ru-RU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1014378"/>
            <a:ext cx="2819400" cy="561152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B533149-8E4E-465E-8ABC-451716E7D38C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ru-RU" b="1">
                <a:solidFill>
                  <a:prstClr val="white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solidFill>
                  <a:prstClr val="white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42FF0FE-EABB-44B4-B6FE-34AC04AC5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502066"/>
            <a:ext cx="5029200" cy="553297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AB750CC2-7489-4EB2-A530-5E013DF0222A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Franklin Gothic Book" pitchFamily="34" charset="0"/>
              </a:defRPr>
            </a:lvl1pPr>
          </a:lstStyle>
          <a:p>
            <a:pPr>
              <a:defRPr/>
            </a:pPr>
            <a:fld id="{1E34DCF3-DA4E-425B-BD47-203814BC9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638425"/>
            <a:ext cx="3748087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638425"/>
            <a:ext cx="3749675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3767"/>
            <a:ext cx="4040188" cy="922161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664702"/>
            <a:ext cx="4038600" cy="47362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664702"/>
            <a:ext cx="4038600" cy="47362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121"/>
            <a:ext cx="8229600" cy="13832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693767"/>
            <a:ext cx="4040188" cy="922161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1D86-77C8-413D-918F-827637DBA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D2B1-6D7A-4A2E-A416-50DCC37C106A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8BC7-805A-4325-A3CA-074C3AB1E2E4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65166-73A8-4E77-87B8-7DA304181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7948-2B1F-42B1-B932-7B321F14B8AE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FEFA-8D8D-42CB-BAF3-DD8527DB3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553297"/>
            <a:ext cx="6248400" cy="6916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936539"/>
            <a:ext cx="1984248" cy="4518589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553296"/>
            <a:ext cx="1981200" cy="1291026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D538-0FCA-492A-BC2C-EB42D11598C0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5E03-C047-4C3D-A096-A737C1A84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553296"/>
            <a:ext cx="2057400" cy="1291026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553297"/>
            <a:ext cx="6019800" cy="6731776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936539"/>
            <a:ext cx="2057400" cy="5348534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C3FE-9F81-4028-AA13-C2171A735B2A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1DBD-08F6-498A-BFA3-72026462E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7507288"/>
            <a:ext cx="2590800" cy="465137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8BC5C75-C97F-40D7-9DE1-A9D5C572BCF0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7507288"/>
            <a:ext cx="3581400" cy="465137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7480300"/>
            <a:ext cx="609600" cy="554038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4AD5C9F3-B711-4F8D-989F-70208E699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1476375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14" r:id="rId1"/>
    <p:sldLayoutId id="2147484906" r:id="rId2"/>
    <p:sldLayoutId id="2147484915" r:id="rId3"/>
    <p:sldLayoutId id="2147484907" r:id="rId4"/>
    <p:sldLayoutId id="2147484916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7" r:id="rId12"/>
    <p:sldLayoutId id="21474849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31788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36750"/>
            <a:ext cx="82296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7693025"/>
            <a:ext cx="2133600" cy="4413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A4D1DA-445C-49D2-8D77-FC4639954212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93025"/>
            <a:ext cx="28956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7693025"/>
            <a:ext cx="2133600" cy="4413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AEFEEC-4F8A-47D7-B3D3-2D5439BCA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  <p:sldLayoutId id="21474849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76225"/>
            <a:ext cx="8696325" cy="2987675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grpSp>
        <p:nvGrpSpPr>
          <p:cNvPr id="4099" name="Group 15"/>
          <p:cNvGrpSpPr>
            <a:grpSpLocks noChangeAspect="1"/>
          </p:cNvGrpSpPr>
          <p:nvPr/>
        </p:nvGrpSpPr>
        <p:grpSpPr bwMode="auto">
          <a:xfrm>
            <a:off x="211138" y="2032000"/>
            <a:ext cx="8723312" cy="1611313"/>
            <a:chOff x="-3905251" y="4294188"/>
            <a:chExt cx="13027839" cy="1892300"/>
          </a:xfrm>
        </p:grpSpPr>
        <p:sp>
          <p:nvSpPr>
            <p:cNvPr id="3081" name="Freeform 14"/>
            <p:cNvSpPr>
              <a:spLocks/>
            </p:cNvSpPr>
            <p:nvPr/>
          </p:nvSpPr>
          <p:spPr bwMode="hidden">
            <a:xfrm>
              <a:off x="4810006" y="4501130"/>
              <a:ext cx="4295986" cy="101606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hidden">
            <a:xfrm>
              <a:off x="-308667" y="4318425"/>
              <a:ext cx="8279020" cy="120995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22"/>
            <p:cNvSpPr>
              <a:spLocks/>
            </p:cNvSpPr>
            <p:nvPr/>
          </p:nvSpPr>
          <p:spPr bwMode="hidden">
            <a:xfrm>
              <a:off x="4286" y="4335203"/>
              <a:ext cx="8165219" cy="110182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26"/>
            <p:cNvSpPr>
              <a:spLocks/>
            </p:cNvSpPr>
            <p:nvPr/>
          </p:nvSpPr>
          <p:spPr bwMode="hidden">
            <a:xfrm>
              <a:off x="4155651" y="4316560"/>
              <a:ext cx="4940859" cy="926575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308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09575"/>
            <a:ext cx="82296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7562850"/>
            <a:ext cx="3786187" cy="442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fld id="{176E3419-79D4-4E78-B996-F3356D9FA3BD}" type="datetimeFigureOut">
              <a:rPr lang="ru-RU"/>
              <a:pPr>
                <a:defRPr/>
              </a:pPr>
              <a:t>07.03.2017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7562850"/>
            <a:ext cx="3786188" cy="442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7562850"/>
            <a:ext cx="1162050" cy="442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fld id="{47BA500C-04DC-44AC-9E2F-13EDE63E6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3236913"/>
            <a:ext cx="74088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  <p:sldLayoutId id="2147484942" r:id="rId12"/>
    <p:sldLayoutId id="2147484943" r:id="rId13"/>
    <p:sldLayoutId id="2147484944" r:id="rId14"/>
    <p:sldLayoutId id="2147484945" r:id="rId15"/>
    <p:sldLayoutId id="2147484946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9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одзаголовок 2"/>
          <p:cNvSpPr>
            <a:spLocks noGrp="1"/>
          </p:cNvSpPr>
          <p:nvPr>
            <p:ph idx="1"/>
          </p:nvPr>
        </p:nvSpPr>
        <p:spPr>
          <a:xfrm>
            <a:off x="2124075" y="5445125"/>
            <a:ext cx="5003800" cy="1657350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Главный врач </a:t>
            </a:r>
          </a:p>
          <a:p>
            <a:pPr eaLnBrk="1" hangingPunct="1"/>
            <a:r>
              <a:rPr lang="ru-RU" altLang="ru-RU" sz="3000" b="1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Макарова </a:t>
            </a:r>
          </a:p>
          <a:p>
            <a:pPr eaLnBrk="1" hangingPunct="1"/>
            <a:r>
              <a:rPr lang="ru-RU" altLang="ru-RU" sz="3000" b="1" smtClean="0">
                <a:solidFill>
                  <a:srgbClr val="FF0000"/>
                </a:solidFill>
                <a:latin typeface="Book Antiqua" pitchFamily="18" charset="0"/>
                <a:cs typeface="Arial" charset="0"/>
              </a:rPr>
              <a:t>Елена Викторовна</a:t>
            </a:r>
          </a:p>
          <a:p>
            <a:pPr eaLnBrk="1" hangingPunct="1"/>
            <a:endParaRPr lang="ru-RU" altLang="ru-RU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70787" cy="37401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99"/>
                </a:solidFill>
                <a:latin typeface="Book Antiqua" pitchFamily="18" charset="0"/>
                <a:cs typeface="Arial" charset="0"/>
              </a:rPr>
              <a:t>Государственное бюджетное учреждение города Москвы «ДЕТСКАЯ ГОРОДСКАЯ ПОЛИКЛИНИКА № 98</a:t>
            </a:r>
            <a:br>
              <a:rPr lang="ru-RU" altLang="ru-RU" sz="3600" b="1" smtClean="0">
                <a:solidFill>
                  <a:srgbClr val="000099"/>
                </a:solidFill>
                <a:latin typeface="Book Antiqua" pitchFamily="18" charset="0"/>
                <a:cs typeface="Arial" charset="0"/>
              </a:rPr>
            </a:br>
            <a:r>
              <a:rPr lang="ru-RU" altLang="ru-RU" sz="3600" b="1" smtClean="0">
                <a:solidFill>
                  <a:srgbClr val="000099"/>
                </a:solidFill>
                <a:latin typeface="Book Antiqua" pitchFamily="18" charset="0"/>
                <a:cs typeface="Arial" charset="0"/>
              </a:rPr>
              <a:t> ДЗМ</a:t>
            </a:r>
          </a:p>
        </p:txBody>
      </p:sp>
      <p:pic>
        <p:nvPicPr>
          <p:cNvPr id="38916" name="Picture 6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18716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Альберт\Desktop\3ка нов\редакт\20160215_1216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b="10300"/>
          <a:stretch>
            <a:fillRect/>
          </a:stretch>
        </p:blipFill>
        <p:spPr>
          <a:xfrm>
            <a:off x="1187450" y="981075"/>
            <a:ext cx="2232025" cy="3562350"/>
          </a:xfrm>
        </p:spPr>
      </p:pic>
      <p:pic>
        <p:nvPicPr>
          <p:cNvPr id="48131" name="Picture 5" descr="F:\презентация по стандарту\На презентацию\презентация\ДГП 3\редакт 2\20160205_1208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04813"/>
            <a:ext cx="337978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3" descr="F:\презентация по стандарту\На презентацию\презентация\ДГП 3\редакт 2\20160205_1212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17925"/>
            <a:ext cx="344011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F:\презентация по стандарту\На презентацию\презентация\ДГП 3\редакт 2\20160205_121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5229225"/>
            <a:ext cx="21399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263" y="3141663"/>
            <a:ext cx="3240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2"/>
                </a:solidFill>
                <a:latin typeface="+mn-lt"/>
              </a:rPr>
              <a:t>Картохранилище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1042988" y="376238"/>
            <a:ext cx="2592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charset="0"/>
              </a:rPr>
              <a:t>Холл 2го этажа</a:t>
            </a:r>
            <a:endParaRPr lang="ru-RU" sz="24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7"/>
          <p:cNvGrpSpPr>
            <a:grpSpLocks/>
          </p:cNvGrpSpPr>
          <p:nvPr/>
        </p:nvGrpSpPr>
        <p:grpSpPr bwMode="auto">
          <a:xfrm>
            <a:off x="323850" y="765175"/>
            <a:ext cx="3024188" cy="5040313"/>
            <a:chOff x="115572" y="635607"/>
            <a:chExt cx="3223258" cy="2704474"/>
          </a:xfrm>
        </p:grpSpPr>
        <p:grpSp>
          <p:nvGrpSpPr>
            <p:cNvPr id="49162" name="Group 53"/>
            <p:cNvGrpSpPr>
              <a:grpSpLocks/>
            </p:cNvGrpSpPr>
            <p:nvPr/>
          </p:nvGrpSpPr>
          <p:grpSpPr bwMode="auto">
            <a:xfrm>
              <a:off x="115572" y="635607"/>
              <a:ext cx="3223258" cy="2704474"/>
              <a:chOff x="7467600" y="1460682"/>
              <a:chExt cx="1514158" cy="3552227"/>
            </a:xfrm>
          </p:grpSpPr>
          <p:sp>
            <p:nvSpPr>
              <p:cNvPr id="49164" name="TextBox 5"/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467600" y="1460682"/>
                <a:ext cx="1514158" cy="3552227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lIns="76200" tIns="76200" rIns="76200" bIns="76200"/>
              <a:lstStyle/>
              <a:p>
                <a:pPr defTabSz="895350">
                  <a:buClr>
                    <a:schemeClr val="tx2"/>
                  </a:buClr>
                </a:pPr>
                <a:endParaRPr lang="en-US" sz="1200">
                  <a:latin typeface="Candara" pitchFamily="34" charset="0"/>
                </a:endParaRPr>
              </a:p>
            </p:txBody>
          </p:sp>
          <p:sp>
            <p:nvSpPr>
              <p:cNvPr id="9" name="TextBox 8"/>
              <p:cNvSpPr txBox="1">
                <a:spLocks/>
              </p:cNvSpPr>
              <p:nvPr>
                <p:custDataLst>
                  <p:tags r:id="rId4"/>
                </p:custDataLst>
              </p:nvPr>
            </p:nvSpPr>
            <p:spPr>
              <a:xfrm>
                <a:off x="7467600" y="1460682"/>
                <a:ext cx="1514158" cy="65450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lIns="72000" tIns="72000" rIns="72000" bIns="72000" anchor="ctr"/>
              <a:lstStyle>
                <a:defPPr>
                  <a:defRPr lang="en-US"/>
                </a:defPPr>
                <a:lvl1pPr marL="0" lvl="0" indent="0" defTabSz="895350" eaLnBrk="1" hangingPunct="1">
                  <a:buClr>
                    <a:schemeClr val="tx2"/>
                  </a:buClr>
                  <a:defRPr sz="1300" b="1">
                    <a:solidFill>
                      <a:schemeClr val="bg1"/>
                    </a:solidFill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ru-RU" sz="2000" dirty="0" smtClean="0"/>
                  <a:t>Зона для кормления</a:t>
                </a:r>
                <a:endParaRPr lang="en-US" sz="2000" dirty="0"/>
              </a:p>
            </p:txBody>
          </p:sp>
        </p:grpSp>
        <p:sp>
          <p:nvSpPr>
            <p:cNvPr id="49163" name="Rectangle 6"/>
            <p:cNvSpPr txBox="1">
              <a:spLocks noChangeArrowheads="1"/>
            </p:cNvSpPr>
            <p:nvPr/>
          </p:nvSpPr>
          <p:spPr bwMode="auto">
            <a:xfrm>
              <a:off x="858078" y="1908173"/>
              <a:ext cx="149192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ru-RU">
                  <a:latin typeface="Candara" pitchFamily="34" charset="0"/>
                </a:rPr>
                <a:t>Фото зоны для кормления</a:t>
              </a:r>
              <a:endParaRPr lang="en-US">
                <a:latin typeface="Candara" pitchFamily="34" charset="0"/>
              </a:endParaRPr>
            </a:p>
          </p:txBody>
        </p:sp>
      </p:grpSp>
      <p:pic>
        <p:nvPicPr>
          <p:cNvPr id="49155" name="Picture 3" descr="F:\презентация по стандарту\На презентацию\презентация\ДГП 3\редакт 2\20160205_1213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1701800"/>
            <a:ext cx="302418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6" name="Group 7"/>
          <p:cNvGrpSpPr>
            <a:grpSpLocks/>
          </p:cNvGrpSpPr>
          <p:nvPr/>
        </p:nvGrpSpPr>
        <p:grpSpPr bwMode="auto">
          <a:xfrm>
            <a:off x="4572000" y="765175"/>
            <a:ext cx="3024188" cy="5040313"/>
            <a:chOff x="115572" y="635607"/>
            <a:chExt cx="3223258" cy="2704474"/>
          </a:xfrm>
        </p:grpSpPr>
        <p:grpSp>
          <p:nvGrpSpPr>
            <p:cNvPr id="49158" name="Group 53"/>
            <p:cNvGrpSpPr>
              <a:grpSpLocks/>
            </p:cNvGrpSpPr>
            <p:nvPr/>
          </p:nvGrpSpPr>
          <p:grpSpPr bwMode="auto">
            <a:xfrm>
              <a:off x="115572" y="635607"/>
              <a:ext cx="3223258" cy="2704474"/>
              <a:chOff x="7467600" y="1460682"/>
              <a:chExt cx="1514158" cy="3552227"/>
            </a:xfrm>
          </p:grpSpPr>
          <p:sp>
            <p:nvSpPr>
              <p:cNvPr id="49160" name="TextBox 5"/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7467600" y="1460682"/>
                <a:ext cx="1514158" cy="3552227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lIns="76200" tIns="76200" rIns="76200" bIns="76200"/>
              <a:lstStyle/>
              <a:p>
                <a:pPr defTabSz="895350">
                  <a:buClr>
                    <a:schemeClr val="tx2"/>
                  </a:buClr>
                </a:pPr>
                <a:endParaRPr lang="en-US" sz="1200">
                  <a:latin typeface="Candara" pitchFamily="34" charset="0"/>
                </a:endParaRPr>
              </a:p>
            </p:txBody>
          </p:sp>
          <p:sp>
            <p:nvSpPr>
              <p:cNvPr id="20" name="TextBox 19"/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7467600" y="1460682"/>
                <a:ext cx="1514158" cy="65450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4F81BD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lIns="72000" tIns="72000" rIns="72000" bIns="72000" anchor="ctr"/>
              <a:lstStyle>
                <a:defPPr>
                  <a:defRPr lang="en-US"/>
                </a:defPPr>
                <a:lvl1pPr marL="0" lvl="0" indent="0" defTabSz="895350" eaLnBrk="1" hangingPunct="1">
                  <a:buClr>
                    <a:schemeClr val="tx2"/>
                  </a:buClr>
                  <a:defRPr sz="1300" b="1">
                    <a:solidFill>
                      <a:schemeClr val="bg1"/>
                    </a:solidFill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>
                  <a:defRPr/>
                </a:pPr>
                <a:r>
                  <a:rPr lang="ru-RU" sz="2000" dirty="0" smtClean="0"/>
                  <a:t>Кабинет здорового ребенка</a:t>
                </a:r>
                <a:endParaRPr lang="en-US" sz="2000" dirty="0"/>
              </a:p>
            </p:txBody>
          </p:sp>
        </p:grpSp>
        <p:sp>
          <p:nvSpPr>
            <p:cNvPr id="49159" name="Rectangle 6"/>
            <p:cNvSpPr txBox="1">
              <a:spLocks noChangeArrowheads="1"/>
            </p:cNvSpPr>
            <p:nvPr/>
          </p:nvSpPr>
          <p:spPr bwMode="auto">
            <a:xfrm>
              <a:off x="858078" y="1908173"/>
              <a:ext cx="149192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ru-RU">
                  <a:latin typeface="Candara" pitchFamily="34" charset="0"/>
                </a:rPr>
                <a:t>Фото зоны для кормления</a:t>
              </a:r>
              <a:endParaRPr lang="en-US">
                <a:latin typeface="Candara" pitchFamily="34" charset="0"/>
              </a:endParaRPr>
            </a:p>
          </p:txBody>
        </p:sp>
      </p:grpSp>
      <p:pic>
        <p:nvPicPr>
          <p:cNvPr id="49157" name="Picture 4" descr="F:\презентация по стандарту\На презентацию\презентация\ДГП 3\редакт 2\20160205_1216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701800"/>
            <a:ext cx="302418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4333875"/>
            <a:ext cx="3352800" cy="23050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Заголовок 2"/>
          <p:cNvSpPr>
            <a:spLocks noGrp="1"/>
          </p:cNvSpPr>
          <p:nvPr>
            <p:ph type="title"/>
          </p:nvPr>
        </p:nvSpPr>
        <p:spPr>
          <a:xfrm>
            <a:off x="971550" y="261938"/>
            <a:ext cx="7200900" cy="863600"/>
          </a:xfrm>
        </p:spPr>
        <p:txBody>
          <a:bodyPr/>
          <a:lstStyle/>
          <a:p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№ 2</a:t>
            </a:r>
          </a:p>
        </p:txBody>
      </p:sp>
      <p:sp>
        <p:nvSpPr>
          <p:cNvPr id="50180" name="Объект 3"/>
          <p:cNvSpPr>
            <a:spLocks noGrp="1"/>
          </p:cNvSpPr>
          <p:nvPr>
            <p:ph idx="1"/>
          </p:nvPr>
        </p:nvSpPr>
        <p:spPr>
          <a:xfrm>
            <a:off x="1547813" y="2212975"/>
            <a:ext cx="7008812" cy="4611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0181" name="Picture 5" descr="F:\презентация по стандарту\На презентацию\презентация\ДГП 92\редакт\20160208_132024_Richtone(HDR).jpg"/>
          <p:cNvPicPr>
            <a:picLocks noChangeAspect="1" noChangeArrowheads="1"/>
          </p:cNvPicPr>
          <p:nvPr/>
        </p:nvPicPr>
        <p:blipFill>
          <a:blip r:embed="rId2"/>
          <a:srcRect l="4469"/>
          <a:stretch>
            <a:fillRect/>
          </a:stretch>
        </p:blipFill>
        <p:spPr bwMode="auto">
          <a:xfrm>
            <a:off x="0" y="1989138"/>
            <a:ext cx="9144000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Users\Альберт\Desktop\92нов\редакт\20160215_131811.jpg"/>
          <p:cNvPicPr>
            <a:picLocks noChangeAspect="1" noChangeArrowheads="1"/>
          </p:cNvPicPr>
          <p:nvPr/>
        </p:nvPicPr>
        <p:blipFill>
          <a:blip r:embed="rId2"/>
          <a:srcRect b="15439"/>
          <a:stretch>
            <a:fillRect/>
          </a:stretch>
        </p:blipFill>
        <p:spPr bwMode="auto">
          <a:xfrm>
            <a:off x="0" y="549275"/>
            <a:ext cx="4692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C:\Users\Альберт\Desktop\92нов\редакт\20160215_130841.jpg"/>
          <p:cNvPicPr>
            <a:picLocks noChangeAspect="1" noChangeArrowheads="1"/>
          </p:cNvPicPr>
          <p:nvPr/>
        </p:nvPicPr>
        <p:blipFill>
          <a:blip r:embed="rId3" cstate="print"/>
          <a:srcRect t="8685" b="6947"/>
          <a:stretch>
            <a:fillRect/>
          </a:stretch>
        </p:blipFill>
        <p:spPr bwMode="auto">
          <a:xfrm>
            <a:off x="0" y="3141663"/>
            <a:ext cx="3203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3" descr="C:\Users\Альберт\Desktop\92нов\редакт\20160215_131254.jpg"/>
          <p:cNvPicPr>
            <a:picLocks noChangeAspect="1" noChangeArrowheads="1"/>
          </p:cNvPicPr>
          <p:nvPr/>
        </p:nvPicPr>
        <p:blipFill>
          <a:blip r:embed="rId4"/>
          <a:srcRect t="4343" b="11290"/>
          <a:stretch>
            <a:fillRect/>
          </a:stretch>
        </p:blipFill>
        <p:spPr bwMode="auto">
          <a:xfrm>
            <a:off x="3419475" y="3213100"/>
            <a:ext cx="2016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 descr="F:\презентация по стандарту\На презентацию\презентация\ДГП 92\редакт\20160208_132743.jpg"/>
          <p:cNvPicPr>
            <a:picLocks noChangeAspect="1" noChangeArrowheads="1"/>
          </p:cNvPicPr>
          <p:nvPr/>
        </p:nvPicPr>
        <p:blipFill>
          <a:blip r:embed="rId5"/>
          <a:srcRect t="15633"/>
          <a:stretch>
            <a:fillRect/>
          </a:stretch>
        </p:blipFill>
        <p:spPr bwMode="auto">
          <a:xfrm>
            <a:off x="5651500" y="549275"/>
            <a:ext cx="321786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 descr="F:\презентация по стандарту\На презентацию\презентация\ДГП 92\редакт\20160208_132232_Richtone(HDR).jpg"/>
          <p:cNvPicPr>
            <a:picLocks noChangeAspect="1" noChangeArrowheads="1"/>
          </p:cNvPicPr>
          <p:nvPr/>
        </p:nvPicPr>
        <p:blipFill>
          <a:blip r:embed="rId6"/>
          <a:srcRect t="17369"/>
          <a:stretch>
            <a:fillRect/>
          </a:stretch>
        </p:blipFill>
        <p:spPr bwMode="auto">
          <a:xfrm>
            <a:off x="6732588" y="5589588"/>
            <a:ext cx="1300162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611188" y="7102475"/>
            <a:ext cx="4068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/>
              <a:t> </a:t>
            </a:r>
            <a:endParaRPr lang="ru-RU"/>
          </a:p>
        </p:txBody>
      </p:sp>
      <p:sp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6443663" y="981075"/>
            <a:ext cx="1728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400"/>
              <a:t>Картохранилице</a:t>
            </a:r>
            <a:r>
              <a:rPr lang="ru-RU"/>
              <a:t> </a:t>
            </a:r>
          </a:p>
        </p:txBody>
      </p: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1692275" y="7245350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Игровая  зона и холл 2-го этажа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Текст 5"/>
          <p:cNvSpPr>
            <a:spLocks noGrp="1"/>
          </p:cNvSpPr>
          <p:nvPr>
            <p:ph type="body" sz="half" idx="2"/>
          </p:nvPr>
        </p:nvSpPr>
        <p:spPr>
          <a:xfrm>
            <a:off x="611188" y="549275"/>
            <a:ext cx="8137525" cy="17287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ГБУЗ « ДГП № 98 ДЗМ» оснащена новым современным оборудованием по Московскому стандарту оснащения поликлиник. Все рабочие места врачей-специалистов, участковых педиатров, администрации, обеспечены компьютерами, в кабинеты проведены структурно-кабельные сети, функционирует общегородская единая медицинская информационно-аналитическая система .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2016 г. выписываются электронные рецепты, направления,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ведутся электронные карты пациентов, выписываются листки нетрудоспособности.</a:t>
            </a:r>
          </a:p>
          <a:p>
            <a:pPr>
              <a:spcBef>
                <a:spcPct val="0"/>
              </a:spcBef>
              <a:defRPr/>
            </a:pP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32813" y="3717925"/>
            <a:ext cx="420687" cy="215900"/>
          </a:xfrm>
        </p:spPr>
        <p:txBody>
          <a:bodyPr/>
          <a:lstStyle/>
          <a:p>
            <a:pPr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28" name="Содержимое 5"/>
          <p:cNvSpPr>
            <a:spLocks noGrp="1"/>
          </p:cNvSpPr>
          <p:nvPr>
            <p:ph idx="1"/>
          </p:nvPr>
        </p:nvSpPr>
        <p:spPr>
          <a:xfrm>
            <a:off x="4651375" y="2212975"/>
            <a:ext cx="3905250" cy="4611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2229" name="Picture 10" descr="G:\Users\Антон\Desktop\презентация\ДГП 98\редакт\20160209_120633.jpg"/>
          <p:cNvPicPr>
            <a:picLocks noChangeAspect="1" noChangeArrowheads="1"/>
          </p:cNvPicPr>
          <p:nvPr/>
        </p:nvPicPr>
        <p:blipFill>
          <a:blip r:embed="rId2"/>
          <a:srcRect b="16673"/>
          <a:stretch>
            <a:fillRect/>
          </a:stretch>
        </p:blipFill>
        <p:spPr bwMode="auto">
          <a:xfrm>
            <a:off x="468313" y="2997200"/>
            <a:ext cx="32226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9" descr="G:\Users\Антон\Desktop\презентация\ДГП 98\редакт\20160209_120627.jpg"/>
          <p:cNvPicPr>
            <a:picLocks noChangeAspect="1" noChangeArrowheads="1"/>
          </p:cNvPicPr>
          <p:nvPr/>
        </p:nvPicPr>
        <p:blipFill>
          <a:blip r:embed="rId3"/>
          <a:srcRect t="19801"/>
          <a:stretch>
            <a:fillRect/>
          </a:stretch>
        </p:blipFill>
        <p:spPr bwMode="auto">
          <a:xfrm>
            <a:off x="5148263" y="2997200"/>
            <a:ext cx="322262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6" descr="G:\презентация по стандарту\На презентацию\презентация\ДГП 98\редакт\20160209_143823.jpg"/>
          <p:cNvPicPr>
            <a:picLocks noChangeAspect="1" noChangeArrowheads="1"/>
          </p:cNvPicPr>
          <p:nvPr/>
        </p:nvPicPr>
        <p:blipFill>
          <a:blip r:embed="rId3"/>
          <a:srcRect b="14243"/>
          <a:stretch>
            <a:fillRect/>
          </a:stretch>
        </p:blipFill>
        <p:spPr bwMode="auto">
          <a:xfrm>
            <a:off x="0" y="0"/>
            <a:ext cx="322262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91" descr="C:\Users\Альберт\Desktop\98нов\редакт\20160215_153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61938"/>
            <a:ext cx="5113337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 descr="C:\Users\Альберт\Desktop\98нов\редакт\20160215_172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4221163"/>
            <a:ext cx="46085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91" descr="G:\презентация по стандарту\На презентацию\презентация\ДГП 98\редакт\20160209_1221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73688"/>
            <a:ext cx="39576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755650" y="4941888"/>
            <a:ext cx="208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Arial" charset="0"/>
              </a:rPr>
              <a:t>Картохранилище </a:t>
            </a:r>
          </a:p>
        </p:txBody>
      </p:sp>
      <p:sp>
        <p:nvSpPr>
          <p:cNvPr id="53255" name="TextBox 8"/>
          <p:cNvSpPr txBox="1">
            <a:spLocks noChangeArrowheads="1"/>
          </p:cNvSpPr>
          <p:nvPr/>
        </p:nvSpPr>
        <p:spPr bwMode="auto">
          <a:xfrm>
            <a:off x="684213" y="7894638"/>
            <a:ext cx="2592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Комната для кормления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4643438" y="3502025"/>
            <a:ext cx="288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Комната здорового ребенка</a:t>
            </a:r>
          </a:p>
        </p:txBody>
      </p:sp>
      <p:sp>
        <p:nvSpPr>
          <p:cNvPr id="53257" name="TextBox 10"/>
          <p:cNvSpPr txBox="1">
            <a:spLocks noChangeArrowheads="1"/>
          </p:cNvSpPr>
          <p:nvPr/>
        </p:nvSpPr>
        <p:spPr bwMode="auto">
          <a:xfrm>
            <a:off x="5364163" y="7102475"/>
            <a:ext cx="237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Холл 1-го этажа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2"/>
          <p:cNvSpPr>
            <a:spLocks noGrp="1"/>
          </p:cNvSpPr>
          <p:nvPr>
            <p:ph type="ctrTitle"/>
          </p:nvPr>
        </p:nvSpPr>
        <p:spPr>
          <a:xfrm>
            <a:off x="793750" y="188913"/>
            <a:ext cx="7772400" cy="1008062"/>
          </a:xfrm>
        </p:spPr>
        <p:txBody>
          <a:bodyPr/>
          <a:lstStyle/>
          <a:p>
            <a:r>
              <a:rPr lang="ru-RU" altLang="ru-RU" smtClean="0">
                <a:cs typeface="Arial" charset="0"/>
              </a:rPr>
              <a:t>Характеристика учреждения.</a:t>
            </a:r>
            <a:br>
              <a:rPr lang="ru-RU" altLang="ru-RU" smtClean="0">
                <a:cs typeface="Arial" charset="0"/>
              </a:rPr>
            </a:br>
            <a:endParaRPr lang="ru-RU" altLang="ru-RU" smtClean="0">
              <a:cs typeface="Arial" charset="0"/>
            </a:endParaRPr>
          </a:p>
        </p:txBody>
      </p:sp>
      <p:sp>
        <p:nvSpPr>
          <p:cNvPr id="54275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750" y="1270000"/>
            <a:ext cx="8135938" cy="6408738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наблюдением детской поликлиники находятся 36250 (+3614) детей, в том числе до года  1958 человек ( -50 чел), 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 6233 человек (+2229 чел.), инвалидов детства  592 человек (-6 чел). Организованное детское население  28158 человек (+1081 Чел), </a:t>
            </a:r>
          </a:p>
          <a:p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неорганизованное детское население  8092человека ( +2100 чел).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12713"/>
          <a:ext cx="8856663" cy="8205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230"/>
                <a:gridCol w="2133469"/>
                <a:gridCol w="1839197"/>
                <a:gridCol w="1912767"/>
              </a:tblGrid>
              <a:tr h="42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Наименование учреждения и филиалов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ДГП № 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Филиал № 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mbria" pitchFamily="18" charset="0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Филиал №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  <a:tr h="479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Мощность поликлиники (посещений в смену)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480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320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320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  <a:tr h="236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Количество педиатрических участков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  <a:tr h="1180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Численность населения на 1 педиатрическом участке: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- максимальная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- средняя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- минимальная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1258</a:t>
                      </a:r>
                      <a:endParaRPr lang="ru-RU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985</a:t>
                      </a:r>
                      <a:endParaRPr lang="ru-RU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901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1010</a:t>
                      </a:r>
                      <a:endParaRPr lang="ru-RU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931</a:t>
                      </a:r>
                      <a:endParaRPr lang="ru-RU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895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984</a:t>
                      </a:r>
                      <a:endParaRPr lang="ru-RU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819</a:t>
                      </a:r>
                      <a:endParaRPr lang="ru-RU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mbria" pitchFamily="18" charset="0"/>
                        </a:rPr>
                        <a:t>810</a:t>
                      </a:r>
                      <a:endParaRPr lang="ru-RU" sz="1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  <a:tr h="2698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Первичная специализированная помощь 1 уровня (перечень специальностей)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Педиатр, невролог, офтальмолог, хирург, травматолог – ортопед, оториноларинголог, КДЛ, ФТО, ОКМПНД, Центр здоровья, кабинет функциональной диагностики, процедурный кабинет, кабинет профилактики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Педиатр, невролог, офтальмолог, хирург, травматолог – ортопед, оториноларинголог,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ФТО,  кабинет функциональной диагностики, процедурный кабинет, кабинет профилактики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Педиатр, невролог, офтальмолог, хирург, травматолог – ортопед, оториноларинголог, </a:t>
                      </a: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ФТО,  кабинет функциональной диагностики, процедурный кабинет, кабинет профилактики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  <a:tr h="2207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Первичная специализированная помощь 2 уровня (перечень специальностей)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Акушер – гинеколог, уролог – </a:t>
                      </a:r>
                      <a:r>
                        <a:rPr lang="ru-RU" sz="1400" dirty="0" err="1">
                          <a:effectLst/>
                          <a:latin typeface="Cambria" pitchFamily="18" charset="0"/>
                        </a:rPr>
                        <a:t>андролог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, гастроэнтеролог, эндокринолог, нефролог, ревматолог, аллерголог – иммунолог, рентген-кабинет, кабинет УЗИ, кабинет ФД, КДЛ, эпидемиолог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Рентген-кабинет, кабинет УЗИ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Рентген-кабинет, кабинет УЗИ,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кардиолог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  <a:tr h="490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Отделение</a:t>
                      </a:r>
                      <a:r>
                        <a:rPr lang="ru-RU" sz="1400" baseline="0" dirty="0" smtClean="0">
                          <a:effectLst/>
                          <a:latin typeface="Cambria" pitchFamily="18" charset="0"/>
                        </a:rPr>
                        <a:t> неотложной медицинской помощи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2 бригады</a:t>
                      </a: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  <a:tr h="4906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Центр здоровья 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7003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mbria" pitchFamily="18" charset="0"/>
                        </a:rPr>
                        <a:t>  </a:t>
                      </a: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посещений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4994" marR="44994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гнутая влево стрелка 16"/>
          <p:cNvSpPr>
            <a:spLocks noChangeArrowheads="1"/>
          </p:cNvSpPr>
          <p:nvPr/>
        </p:nvSpPr>
        <p:spPr bwMode="auto">
          <a:xfrm rot="11026495" flipH="1">
            <a:off x="5076825" y="2560638"/>
            <a:ext cx="862013" cy="2808287"/>
          </a:xfrm>
          <a:prstGeom prst="curvedRightArrow">
            <a:avLst>
              <a:gd name="adj1" fmla="val 8326"/>
              <a:gd name="adj2" fmla="val 49169"/>
              <a:gd name="adj3" fmla="val 25000"/>
            </a:avLst>
          </a:prstGeom>
          <a:solidFill>
            <a:srgbClr val="DD7E0E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384969" y="412248"/>
            <a:ext cx="8229600" cy="7920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>
              <a:defRPr/>
            </a:pPr>
            <a:r>
              <a:rPr lang="ru-RU" sz="2400" u="sng" kern="1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  <a:t>Карта  маршрутизации  пациента педиатрического  профиля  </a:t>
            </a:r>
            <a:r>
              <a:rPr lang="ru-RU" sz="2400" u="sng" kern="1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  <a:t>ГБУЗ  «ДГП  </a:t>
            </a:r>
            <a:r>
              <a:rPr lang="ru-RU" sz="2400" u="sng" kern="1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  <a:t>№ </a:t>
            </a:r>
            <a:r>
              <a:rPr lang="ru-RU" sz="2400" u="sng" kern="1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  <a:t>98  ДЗМ" </a:t>
            </a:r>
            <a:endParaRPr lang="ru-RU" sz="2400" u="sng" kern="1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TC Avant Garde Gothic"/>
              <a:ea typeface="+mn-ea"/>
              <a:cs typeface="Arial" charset="0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306388" y="1773238"/>
            <a:ext cx="2681287" cy="647700"/>
          </a:xfrm>
          <a:prstGeom prst="rect">
            <a:avLst/>
          </a:prstGeom>
          <a:solidFill>
            <a:srgbClr val="75F60A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solidFill>
                  <a:schemeClr val="bg1"/>
                </a:solidFill>
              </a:rPr>
              <a:t>Пациент</a:t>
            </a:r>
            <a:endParaRPr lang="ru-RU" sz="2400" kern="0" dirty="0">
              <a:solidFill>
                <a:schemeClr val="bg1"/>
              </a:solidFill>
            </a:endParaRPr>
          </a:p>
        </p:txBody>
      </p: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6011863" y="2492375"/>
            <a:ext cx="2736850" cy="504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kern="0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400" dirty="0" smtClean="0">
                <a:latin typeface="Arial" charset="0"/>
              </a:rPr>
              <a:t>I</a:t>
            </a:r>
            <a:r>
              <a:rPr lang="ru-RU" sz="1400" dirty="0" smtClean="0">
                <a:latin typeface="Arial" charset="0"/>
              </a:rPr>
              <a:t> уровень</a:t>
            </a:r>
          </a:p>
          <a:p>
            <a:pPr>
              <a:defRPr/>
            </a:pPr>
            <a:r>
              <a:rPr lang="ru-RU" sz="1400" dirty="0" smtClean="0">
                <a:latin typeface="Arial" charset="0"/>
              </a:rPr>
              <a:t>Участковый врач-педиатр 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23850" y="2924175"/>
            <a:ext cx="2825750" cy="15827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kern="0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Первичное обращение</a:t>
            </a:r>
          </a:p>
          <a:p>
            <a:pPr>
              <a:defRPr/>
            </a:pPr>
            <a:r>
              <a:rPr lang="ru-RU" dirty="0" smtClean="0">
                <a:latin typeface="Arial" charset="0"/>
              </a:rPr>
              <a:t>Запись к врачу:</a:t>
            </a:r>
          </a:p>
          <a:p>
            <a:pPr>
              <a:defRPr/>
            </a:pPr>
            <a:r>
              <a:rPr lang="ru-RU" dirty="0" smtClean="0">
                <a:latin typeface="Arial" charset="0"/>
              </a:rPr>
              <a:t>портал </a:t>
            </a:r>
            <a:r>
              <a:rPr lang="ru-RU" dirty="0" err="1" smtClean="0">
                <a:latin typeface="Arial" charset="0"/>
              </a:rPr>
              <a:t>госуслуг</a:t>
            </a:r>
            <a:r>
              <a:rPr lang="ru-RU" dirty="0" smtClean="0">
                <a:latin typeface="Arial" charset="0"/>
              </a:rPr>
              <a:t> (</a:t>
            </a:r>
            <a:r>
              <a:rPr lang="en-US" dirty="0" smtClean="0">
                <a:latin typeface="Arial" charset="0"/>
              </a:rPr>
              <a:t>pgu.mos.ru)</a:t>
            </a:r>
            <a:r>
              <a:rPr lang="ru-RU" dirty="0" smtClean="0">
                <a:latin typeface="Arial" charset="0"/>
              </a:rPr>
              <a:t>,</a:t>
            </a:r>
          </a:p>
          <a:p>
            <a:pPr>
              <a:defRPr/>
            </a:pPr>
            <a:r>
              <a:rPr lang="ru-RU" dirty="0" err="1" smtClean="0">
                <a:latin typeface="Arial" charset="0"/>
              </a:rPr>
              <a:t>колцентр</a:t>
            </a:r>
            <a:r>
              <a:rPr lang="ru-RU" dirty="0" smtClean="0">
                <a:latin typeface="Arial" charset="0"/>
              </a:rPr>
              <a:t> 8(495) 539-30-00, </a:t>
            </a:r>
          </a:p>
          <a:p>
            <a:pPr>
              <a:defRPr/>
            </a:pPr>
            <a:r>
              <a:rPr lang="ru-RU" dirty="0" err="1" smtClean="0">
                <a:latin typeface="Arial" charset="0"/>
              </a:rPr>
              <a:t>инфоматы</a:t>
            </a:r>
            <a:r>
              <a:rPr lang="ru-RU" dirty="0" smtClean="0">
                <a:latin typeface="Arial" charset="0"/>
              </a:rPr>
              <a:t> в поликлинике, регистратура поликлиники </a:t>
            </a:r>
          </a:p>
          <a:p>
            <a:pPr>
              <a:defRPr/>
            </a:pPr>
            <a:endParaRPr lang="ru-RU" dirty="0" smtClean="0">
              <a:latin typeface="Arial" charset="0"/>
            </a:endParaRPr>
          </a:p>
          <a:p>
            <a:pPr>
              <a:defRPr/>
            </a:pPr>
            <a:endParaRPr lang="ru-RU" dirty="0" smtClean="0">
              <a:latin typeface="Arial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011863" y="3284538"/>
            <a:ext cx="2743200" cy="984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kern="0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latin typeface="Arial" charset="0"/>
              </a:rPr>
              <a:t>Врач-специалист </a:t>
            </a:r>
            <a:r>
              <a:rPr lang="en-US">
                <a:latin typeface="Arial" charset="0"/>
              </a:rPr>
              <a:t>I </a:t>
            </a:r>
            <a:r>
              <a:rPr lang="ru-RU">
                <a:latin typeface="Arial" charset="0"/>
              </a:rPr>
              <a:t>уровня, лабораторно-инструментальные исследования </a:t>
            </a:r>
            <a:r>
              <a:rPr lang="en-US">
                <a:latin typeface="Arial" charset="0"/>
              </a:rPr>
              <a:t>I </a:t>
            </a:r>
            <a:r>
              <a:rPr lang="ru-RU">
                <a:latin typeface="Arial" charset="0"/>
              </a:rPr>
              <a:t>уровня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7308850" y="2997200"/>
            <a:ext cx="484188" cy="2873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7308850" y="4365625"/>
            <a:ext cx="484188" cy="6477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011863" y="5013325"/>
            <a:ext cx="2743200" cy="984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kern="0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>
                <a:latin typeface="Arial" charset="0"/>
              </a:rPr>
              <a:t>Врач-специалист </a:t>
            </a:r>
            <a:r>
              <a:rPr lang="en-US">
                <a:latin typeface="Arial" charset="0"/>
              </a:rPr>
              <a:t>II</a:t>
            </a:r>
            <a:r>
              <a:rPr lang="ru-RU">
                <a:latin typeface="Arial" charset="0"/>
              </a:rPr>
              <a:t> уровня, лабораторно-инструментальные исследования </a:t>
            </a:r>
            <a:r>
              <a:rPr lang="en-US">
                <a:latin typeface="Arial" charset="0"/>
              </a:rPr>
              <a:t>II </a:t>
            </a:r>
            <a:r>
              <a:rPr lang="ru-RU">
                <a:latin typeface="Arial" charset="0"/>
              </a:rPr>
              <a:t>уровня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00063" y="5292725"/>
            <a:ext cx="2663825" cy="11334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kern="0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dirty="0">
                <a:latin typeface="Arial" charset="0"/>
              </a:rPr>
              <a:t>Врач-специалист </a:t>
            </a:r>
            <a:r>
              <a:rPr lang="en-US" dirty="0">
                <a:latin typeface="Arial" charset="0"/>
              </a:rPr>
              <a:t>III</a:t>
            </a:r>
            <a:r>
              <a:rPr lang="ru-RU" dirty="0">
                <a:latin typeface="Arial" charset="0"/>
              </a:rPr>
              <a:t> уровня, плановое обследование и лечение в условиях 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III</a:t>
            </a:r>
            <a:r>
              <a:rPr lang="ru-RU" dirty="0">
                <a:latin typeface="Arial" charset="0"/>
              </a:rPr>
              <a:t> уровня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203575" y="1360488"/>
            <a:ext cx="2743200" cy="495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 kern="0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1600" dirty="0">
                <a:latin typeface="Arial" charset="0"/>
              </a:rPr>
              <a:t>Повторное обращение</a:t>
            </a:r>
          </a:p>
        </p:txBody>
      </p:sp>
      <p:cxnSp>
        <p:nvCxnSpPr>
          <p:cNvPr id="56333" name="Прямая со стрелкой 16"/>
          <p:cNvCxnSpPr>
            <a:cxnSpLocks noChangeShapeType="1"/>
            <a:stCxn id="4" idx="0"/>
            <a:endCxn id="11" idx="3"/>
          </p:cNvCxnSpPr>
          <p:nvPr/>
        </p:nvCxnSpPr>
        <p:spPr bwMode="auto">
          <a:xfrm flipH="1" flipV="1">
            <a:off x="5946775" y="1608138"/>
            <a:ext cx="1433513" cy="884237"/>
          </a:xfrm>
          <a:prstGeom prst="straightConnector1">
            <a:avLst/>
          </a:prstGeom>
          <a:noFill/>
          <a:ln w="100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6334" name="Соединительная линия уступом 18"/>
          <p:cNvCxnSpPr>
            <a:cxnSpLocks noChangeShapeType="1"/>
            <a:stCxn id="9" idx="3"/>
            <a:endCxn id="11" idx="3"/>
          </p:cNvCxnSpPr>
          <p:nvPr/>
        </p:nvCxnSpPr>
        <p:spPr bwMode="auto">
          <a:xfrm flipH="1" flipV="1">
            <a:off x="5946775" y="1608138"/>
            <a:ext cx="2808288" cy="3897312"/>
          </a:xfrm>
          <a:prstGeom prst="bentConnector3">
            <a:avLst>
              <a:gd name="adj1" fmla="val -8139"/>
            </a:avLst>
          </a:prstGeom>
          <a:noFill/>
          <a:ln w="10000" algn="ctr">
            <a:solidFill>
              <a:srgbClr val="000000"/>
            </a:solidFill>
            <a:miter lim="800000"/>
            <a:headEnd/>
            <a:tailEnd type="arrow" w="med" len="med"/>
          </a:ln>
        </p:spPr>
      </p:cxnSp>
      <p:sp>
        <p:nvSpPr>
          <p:cNvPr id="14" name="Стрелка вниз 13"/>
          <p:cNvSpPr/>
          <p:nvPr/>
        </p:nvSpPr>
        <p:spPr>
          <a:xfrm rot="5400000">
            <a:off x="4329907" y="4391819"/>
            <a:ext cx="484187" cy="287972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cxnSp>
        <p:nvCxnSpPr>
          <p:cNvPr id="56336" name="Прямая со стрелкой 20"/>
          <p:cNvCxnSpPr>
            <a:cxnSpLocks noChangeShapeType="1"/>
            <a:stCxn id="3" idx="0"/>
            <a:endCxn id="11" idx="1"/>
          </p:cNvCxnSpPr>
          <p:nvPr/>
        </p:nvCxnSpPr>
        <p:spPr bwMode="auto">
          <a:xfrm flipV="1">
            <a:off x="1647825" y="1608138"/>
            <a:ext cx="1555750" cy="165100"/>
          </a:xfrm>
          <a:prstGeom prst="straightConnector1">
            <a:avLst/>
          </a:prstGeom>
          <a:noFill/>
          <a:ln w="100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6" name="Стрелка вправо 15"/>
          <p:cNvSpPr/>
          <p:nvPr/>
        </p:nvSpPr>
        <p:spPr>
          <a:xfrm>
            <a:off x="3132138" y="3573463"/>
            <a:ext cx="2879725" cy="2159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sp>
        <p:nvSpPr>
          <p:cNvPr id="12" name="Выгнутая влево стрелка 16"/>
          <p:cNvSpPr/>
          <p:nvPr/>
        </p:nvSpPr>
        <p:spPr>
          <a:xfrm>
            <a:off x="5076825" y="2781300"/>
            <a:ext cx="935038" cy="2879725"/>
          </a:xfrm>
          <a:prstGeom prst="curvedRightArrow">
            <a:avLst>
              <a:gd name="adj1" fmla="val 8457"/>
              <a:gd name="adj2" fmla="val 50000"/>
              <a:gd name="adj3" fmla="val 25000"/>
            </a:avLst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2987675" y="2420938"/>
            <a:ext cx="3024188" cy="503237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331913" y="2420938"/>
            <a:ext cx="484187" cy="50323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Franklin Gothic Book"/>
              <a:cs typeface="+mn-cs"/>
            </a:endParaRPr>
          </a:p>
        </p:txBody>
      </p:sp>
      <p:sp>
        <p:nvSpPr>
          <p:cNvPr id="56341" name="AutoShape 23"/>
          <p:cNvSpPr>
            <a:spLocks noChangeArrowheads="1"/>
          </p:cNvSpPr>
          <p:nvPr/>
        </p:nvSpPr>
        <p:spPr bwMode="auto">
          <a:xfrm>
            <a:off x="8748713" y="2636838"/>
            <a:ext cx="395287" cy="288925"/>
          </a:xfrm>
          <a:prstGeom prst="leftArrow">
            <a:avLst>
              <a:gd name="adj1" fmla="val 50000"/>
              <a:gd name="adj2" fmla="val 34203"/>
            </a:avLst>
          </a:prstGeom>
          <a:solidFill>
            <a:srgbClr val="DD7E0E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altLang="ru-RU"/>
          </a:p>
        </p:txBody>
      </p:sp>
      <p:sp>
        <p:nvSpPr>
          <p:cNvPr id="56342" name="Rectangle 24"/>
          <p:cNvSpPr>
            <a:spLocks noChangeArrowheads="1"/>
          </p:cNvSpPr>
          <p:nvPr/>
        </p:nvSpPr>
        <p:spPr bwMode="auto">
          <a:xfrm flipH="1">
            <a:off x="8964613" y="2854325"/>
            <a:ext cx="179387" cy="3671888"/>
          </a:xfrm>
          <a:prstGeom prst="rect">
            <a:avLst/>
          </a:prstGeom>
          <a:solidFill>
            <a:srgbClr val="DD7E0E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altLang="ru-RU"/>
          </a:p>
        </p:txBody>
      </p:sp>
      <p:sp>
        <p:nvSpPr>
          <p:cNvPr id="56343" name="Rectangle 25"/>
          <p:cNvSpPr>
            <a:spLocks noChangeArrowheads="1"/>
          </p:cNvSpPr>
          <p:nvPr/>
        </p:nvSpPr>
        <p:spPr bwMode="auto">
          <a:xfrm>
            <a:off x="1979613" y="6526213"/>
            <a:ext cx="7164387" cy="144462"/>
          </a:xfrm>
          <a:prstGeom prst="rect">
            <a:avLst/>
          </a:prstGeom>
          <a:solidFill>
            <a:srgbClr val="DD7E0E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altLang="ru-RU"/>
          </a:p>
        </p:txBody>
      </p:sp>
      <p:sp>
        <p:nvSpPr>
          <p:cNvPr id="56344" name="Rectangle 26"/>
          <p:cNvSpPr>
            <a:spLocks noChangeArrowheads="1"/>
          </p:cNvSpPr>
          <p:nvPr/>
        </p:nvSpPr>
        <p:spPr bwMode="auto">
          <a:xfrm>
            <a:off x="1835150" y="6454775"/>
            <a:ext cx="215900" cy="215900"/>
          </a:xfrm>
          <a:prstGeom prst="rect">
            <a:avLst/>
          </a:prstGeom>
          <a:solidFill>
            <a:srgbClr val="DD7E0E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altLang="ru-RU"/>
          </a:p>
        </p:txBody>
      </p:sp>
      <p:sp>
        <p:nvSpPr>
          <p:cNvPr id="56345" name="Rectangle 30"/>
          <p:cNvSpPr>
            <a:spLocks noChangeArrowheads="1"/>
          </p:cNvSpPr>
          <p:nvPr/>
        </p:nvSpPr>
        <p:spPr bwMode="auto">
          <a:xfrm>
            <a:off x="8748713" y="5445125"/>
            <a:ext cx="215900" cy="215900"/>
          </a:xfrm>
          <a:prstGeom prst="rect">
            <a:avLst/>
          </a:prstGeom>
          <a:solidFill>
            <a:srgbClr val="DD7E0E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>
            <a:off x="4067175" y="1693863"/>
            <a:ext cx="936625" cy="346075"/>
          </a:xfrm>
          <a:prstGeom prst="down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966788" y="1755775"/>
            <a:ext cx="936625" cy="311150"/>
          </a:xfrm>
          <a:prstGeom prst="downArrow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7086600" y="2003425"/>
            <a:ext cx="1046163" cy="419100"/>
          </a:xfrm>
          <a:prstGeom prst="down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73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477838"/>
            <a:ext cx="8229600" cy="53181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sz="2200" smtClean="0">
                <a:solidFill>
                  <a:srgbClr val="D94BCF"/>
                </a:solidFill>
                <a:latin typeface="Arial Black" pitchFamily="34" charset="0"/>
                <a:cs typeface="Arial" charset="0"/>
              </a:rPr>
              <a:t>СТРУКТУРА ТРЕХУРОВНЕВОЙ СИСТЕМЫ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5575" y="2039938"/>
            <a:ext cx="2725738" cy="58420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Педиатрические участки (32)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8113" y="3673475"/>
            <a:ext cx="2743200" cy="338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smtClean="0">
                <a:solidFill>
                  <a:srgbClr val="000000"/>
                </a:solidFill>
                <a:latin typeface="Calibri" pitchFamily="34" charset="0"/>
              </a:rPr>
              <a:t>Неотложная помощь</a:t>
            </a:r>
          </a:p>
        </p:txBody>
      </p:sp>
      <p:sp>
        <p:nvSpPr>
          <p:cNvPr id="5128" name="TextBox 17"/>
          <p:cNvSpPr txBox="1">
            <a:spLocks noChangeArrowheads="1"/>
          </p:cNvSpPr>
          <p:nvPr/>
        </p:nvSpPr>
        <p:spPr bwMode="auto">
          <a:xfrm>
            <a:off x="161925" y="1296988"/>
            <a:ext cx="2681288" cy="45878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FF66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xtLst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sz="2000" dirty="0" smtClean="0"/>
              <a:t>I</a:t>
            </a:r>
            <a:r>
              <a:rPr kumimoji="0" lang="ru-RU" sz="2000" dirty="0" smtClean="0"/>
              <a:t> уровень: </a:t>
            </a:r>
          </a:p>
        </p:txBody>
      </p: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3155950" y="1116013"/>
            <a:ext cx="2698750" cy="7080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sz="2000" dirty="0" smtClean="0"/>
              <a:t>II</a:t>
            </a:r>
            <a:r>
              <a:rPr kumimoji="0" lang="ru-RU" sz="2000" dirty="0" smtClean="0"/>
              <a:t> уровень:</a:t>
            </a:r>
          </a:p>
          <a:p>
            <a:pPr>
              <a:defRPr/>
            </a:pPr>
            <a:endParaRPr kumimoji="0" lang="ru-RU" sz="2000" dirty="0" smtClean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38488" y="2109788"/>
            <a:ext cx="2667000" cy="338137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Рентген кабинет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36900" y="2670175"/>
            <a:ext cx="2668588" cy="338138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Отделение УЗ-диагностики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38488" y="3290888"/>
            <a:ext cx="2698750" cy="20621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Отделения/кабинеты узких специалистов: акушер-гинеколог, кардиолог, ревматолог, уролог-</a:t>
            </a:r>
            <a:r>
              <a:rPr kumimoji="0" lang="ru-RU" sz="1600" dirty="0" err="1" smtClean="0">
                <a:latin typeface="Calibri" pitchFamily="34" charset="0"/>
              </a:rPr>
              <a:t>андролог</a:t>
            </a:r>
            <a:r>
              <a:rPr kumimoji="0" lang="ru-RU" sz="1600" dirty="0" smtClean="0">
                <a:latin typeface="Calibri" pitchFamily="34" charset="0"/>
              </a:rPr>
              <a:t>, аллерголог-иммунолог, нефролог, гастроэнтеролог, эндокринолог</a:t>
            </a:r>
          </a:p>
        </p:txBody>
      </p:sp>
      <p:sp>
        <p:nvSpPr>
          <p:cNvPr id="5135" name="TextBox 24"/>
          <p:cNvSpPr txBox="1">
            <a:spLocks noChangeArrowheads="1"/>
          </p:cNvSpPr>
          <p:nvPr/>
        </p:nvSpPr>
        <p:spPr bwMode="auto">
          <a:xfrm>
            <a:off x="6084888" y="1244600"/>
            <a:ext cx="2947987" cy="64611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66FF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sz="2000" dirty="0" smtClean="0"/>
              <a:t>III</a:t>
            </a:r>
            <a:r>
              <a:rPr kumimoji="0" lang="ru-RU" sz="2000" dirty="0" smtClean="0"/>
              <a:t> уровень:</a:t>
            </a:r>
          </a:p>
          <a:p>
            <a:pPr>
              <a:defRPr/>
            </a:pPr>
            <a:r>
              <a:rPr kumimoji="0" lang="ru-RU" sz="1600" dirty="0" smtClean="0"/>
              <a:t> </a:t>
            </a:r>
          </a:p>
        </p:txBody>
      </p:sp>
      <p:pic>
        <p:nvPicPr>
          <p:cNvPr id="28" name="Содержимое 9" descr="8258.jpg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 b="-1746"/>
          <a:stretch/>
        </p:blipFill>
        <p:spPr>
          <a:xfrm>
            <a:off x="7264273" y="6596704"/>
            <a:ext cx="1860323" cy="156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5575" y="2670175"/>
            <a:ext cx="2725738" cy="338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Кабинет профилактики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207125" y="2447925"/>
            <a:ext cx="2852738" cy="58578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100000">
                <a:srgbClr val="DBDDCD"/>
              </a:gs>
            </a:gsLst>
            <a:lin ang="16200000"/>
          </a:gradFill>
          <a:ln w="9525">
            <a:solidFill>
              <a:srgbClr val="565A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КДО стационаров</a:t>
            </a:r>
          </a:p>
          <a:p>
            <a:pPr>
              <a:defRPr/>
            </a:pPr>
            <a:endParaRPr kumimoji="0" lang="ru-RU" sz="1600" dirty="0" smtClean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1763" y="3132138"/>
            <a:ext cx="2749550" cy="3381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smtClean="0">
                <a:solidFill>
                  <a:srgbClr val="000000"/>
                </a:solidFill>
                <a:latin typeface="Calibri" pitchFamily="34" charset="0"/>
              </a:rPr>
              <a:t>Процедурный кабинет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1763" y="4249738"/>
            <a:ext cx="2749550" cy="3381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Центр здоровья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1763" y="4808538"/>
            <a:ext cx="2749550" cy="107791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Кабинеты врачей- специалистов (невролога, хирурга, ортопеда, офтальмолога, </a:t>
            </a:r>
            <a:r>
              <a:rPr kumimoji="0" lang="ru-RU" sz="1600" dirty="0" err="1" smtClean="0">
                <a:solidFill>
                  <a:srgbClr val="000000"/>
                </a:solidFill>
                <a:latin typeface="Calibri" pitchFamily="34" charset="0"/>
              </a:rPr>
              <a:t>ЛОРа</a:t>
            </a: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61925" y="6826250"/>
            <a:ext cx="2728913" cy="338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Кабинет </a:t>
            </a:r>
            <a:r>
              <a:rPr kumimoji="0" lang="ru-RU" sz="1600" dirty="0" err="1" smtClean="0">
                <a:solidFill>
                  <a:srgbClr val="000000"/>
                </a:solidFill>
                <a:latin typeface="Calibri" pitchFamily="34" charset="0"/>
              </a:rPr>
              <a:t>функц.диагностики</a:t>
            </a:r>
            <a:endParaRPr kumimoji="0" lang="ru-RU" sz="1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148013" y="6042025"/>
            <a:ext cx="2679700" cy="338138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Отделение ФД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1925" y="6248400"/>
            <a:ext cx="2719388" cy="338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Кабинет охраны зрения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9225" y="7331075"/>
            <a:ext cx="1290638" cy="33813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ФТО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606550" y="7334250"/>
            <a:ext cx="1377950" cy="3397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КДЛ</a:t>
            </a:r>
          </a:p>
        </p:txBody>
      </p:sp>
      <p:pic>
        <p:nvPicPr>
          <p:cNvPr id="57369" name="Picture 39" descr="http://www.vitbichi.by/wp-content/uploads/2011/06/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0763" y="3371850"/>
            <a:ext cx="2900362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50825" y="1846263"/>
            <a:ext cx="8642350" cy="5040312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поликлиника № 98 была открыта в 1977 году.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поликлиника стала амбулаторным центром с двумя филиалами- филиал №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бывшая ДГП № 3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филиал № 2 ( бывшая ДГП № 92).</a:t>
            </a:r>
          </a:p>
          <a:p>
            <a:pPr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Поликлиника обслуживает детей в возрасте от 0 до 18 лет районов Чертаново Южное и Бирюлево Западное.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Мощность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1120 посещений в смену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лицензия на доврачебную медицинскую помощь, первичную медико-санитарную медицинскую помощь, специализированную медицинскую помощь.</a:t>
            </a:r>
          </a:p>
        </p:txBody>
      </p:sp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250825" y="409575"/>
            <a:ext cx="8713788" cy="1363663"/>
          </a:xfrm>
        </p:spPr>
        <p:txBody>
          <a:bodyPr/>
          <a:lstStyle/>
          <a:p>
            <a:r>
              <a:rPr lang="ru-RU" altLang="ru-RU" sz="3200" smtClean="0"/>
              <a:t>Анализ деятельности</a:t>
            </a:r>
            <a:br>
              <a:rPr lang="ru-RU" altLang="ru-RU" sz="3200" smtClean="0"/>
            </a:br>
            <a:r>
              <a:rPr lang="ru-RU" altLang="ru-RU" sz="3200" smtClean="0"/>
              <a:t>ГБУЗ «ДГП № 98 ДЗМ» </a:t>
            </a:r>
            <a:br>
              <a:rPr lang="ru-RU" altLang="ru-RU" sz="3200" smtClean="0"/>
            </a:br>
            <a:r>
              <a:rPr lang="ru-RU" altLang="ru-RU" sz="3200" smtClean="0"/>
              <a:t> предложения по совершенствованию работы</a:t>
            </a:r>
            <a:br>
              <a:rPr lang="ru-RU" altLang="ru-RU" sz="3200" smtClean="0"/>
            </a:br>
            <a:endParaRPr lang="ru-RU" altLang="ru-RU" sz="32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971550" y="1624013"/>
            <a:ext cx="936625" cy="415925"/>
          </a:xfrm>
          <a:prstGeom prst="downArrow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4067175" y="1697038"/>
            <a:ext cx="936625" cy="342900"/>
          </a:xfrm>
          <a:prstGeom prst="down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7034213" y="1620838"/>
            <a:ext cx="1047750" cy="419100"/>
          </a:xfrm>
          <a:prstGeom prst="downArrow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83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20763" y="415925"/>
            <a:ext cx="7608887" cy="5334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altLang="ru-RU" sz="2200" b="1" smtClean="0">
                <a:solidFill>
                  <a:srgbClr val="D94BCF"/>
                </a:solidFill>
                <a:latin typeface="Arial Black" pitchFamily="34" charset="0"/>
                <a:cs typeface="Arial" charset="0"/>
              </a:rPr>
              <a:t>Функции трехуровневой системы</a:t>
            </a:r>
            <a:r>
              <a:rPr lang="ru-RU" altLang="ru-RU" sz="2200" smtClean="0">
                <a:solidFill>
                  <a:srgbClr val="D94BCF"/>
                </a:solidFill>
                <a:latin typeface="Arial Black" pitchFamily="34" charset="0"/>
                <a:cs typeface="Arial" charset="0"/>
              </a:rPr>
              <a:t>:</a:t>
            </a:r>
            <a:endParaRPr lang="ru-RU" altLang="ru-RU" sz="2200" b="1" smtClean="0">
              <a:solidFill>
                <a:srgbClr val="D94BC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5575" y="2039938"/>
            <a:ext cx="2682875" cy="58578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smtClean="0">
                <a:solidFill>
                  <a:srgbClr val="000000"/>
                </a:solidFill>
                <a:latin typeface="Calibri" pitchFamily="34" charset="0"/>
              </a:rPr>
              <a:t>Первичная медико-санитарная помощь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9863" y="2805113"/>
            <a:ext cx="2682875" cy="3397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Неотложная помощь</a:t>
            </a:r>
          </a:p>
        </p:txBody>
      </p:sp>
      <p:sp>
        <p:nvSpPr>
          <p:cNvPr id="5130" name="TextBox 19"/>
          <p:cNvSpPr txBox="1">
            <a:spLocks noChangeArrowheads="1"/>
          </p:cNvSpPr>
          <p:nvPr/>
        </p:nvSpPr>
        <p:spPr bwMode="auto">
          <a:xfrm>
            <a:off x="3155950" y="949325"/>
            <a:ext cx="2698750" cy="70802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B0F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sz="2000" dirty="0" smtClean="0"/>
              <a:t>II</a:t>
            </a:r>
            <a:r>
              <a:rPr kumimoji="0" lang="ru-RU" sz="2000" dirty="0" smtClean="0"/>
              <a:t> уровень:</a:t>
            </a:r>
          </a:p>
          <a:p>
            <a:pPr>
              <a:defRPr/>
            </a:pPr>
            <a:endParaRPr kumimoji="0" lang="ru-RU" sz="2000" dirty="0" smtClean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00" y="3170238"/>
            <a:ext cx="2667000" cy="5842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smtClean="0">
                <a:latin typeface="Calibri" pitchFamily="34" charset="0"/>
              </a:rPr>
              <a:t>Организационно-методическая деятельность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86113" y="3932238"/>
            <a:ext cx="2668587" cy="1322387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Определение показаний для стационарной специализированной и высокотехнологичной медицинской помощи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70238" y="2039938"/>
            <a:ext cx="2698750" cy="83185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smtClean="0">
                <a:latin typeface="Calibri" pitchFamily="34" charset="0"/>
              </a:rPr>
              <a:t>Первичная специализированная медицинская помощь</a:t>
            </a:r>
          </a:p>
        </p:txBody>
      </p:sp>
      <p:sp>
        <p:nvSpPr>
          <p:cNvPr id="5135" name="TextBox 24"/>
          <p:cNvSpPr txBox="1">
            <a:spLocks noChangeArrowheads="1"/>
          </p:cNvSpPr>
          <p:nvPr/>
        </p:nvSpPr>
        <p:spPr bwMode="auto">
          <a:xfrm>
            <a:off x="6094413" y="1004888"/>
            <a:ext cx="2947987" cy="6461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66FF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sz="2000" dirty="0" smtClean="0"/>
              <a:t>III</a:t>
            </a:r>
            <a:r>
              <a:rPr kumimoji="0" lang="ru-RU" sz="2000" dirty="0" smtClean="0"/>
              <a:t> уровень:</a:t>
            </a:r>
          </a:p>
          <a:p>
            <a:pPr>
              <a:defRPr/>
            </a:pPr>
            <a:r>
              <a:rPr kumimoji="0" lang="ru-RU" sz="1600" dirty="0" smtClean="0"/>
              <a:t>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27763" y="2874963"/>
            <a:ext cx="2843212" cy="1570037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98000">
                <a:srgbClr val="DBDDCD"/>
              </a:gs>
              <a:gs pos="100000">
                <a:srgbClr val="DBDDCD"/>
              </a:gs>
            </a:gsLst>
            <a:lin ang="16200000"/>
          </a:gradFill>
          <a:ln w="9525">
            <a:solidFill>
              <a:srgbClr val="565A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Принятие согласованных решений по направлению на стационарную специализированную помощь и ВМП</a:t>
            </a:r>
          </a:p>
          <a:p>
            <a:pPr>
              <a:defRPr/>
            </a:pPr>
            <a:endParaRPr kumimoji="0" lang="ru-RU" sz="1600" dirty="0" smtClean="0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97600" y="4670425"/>
            <a:ext cx="2844800" cy="132238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98000">
                <a:srgbClr val="DBDDCD"/>
              </a:gs>
              <a:gs pos="100000">
                <a:srgbClr val="DBDDCD"/>
              </a:gs>
            </a:gsLst>
            <a:lin ang="16200000"/>
          </a:gradFill>
          <a:ln w="9525">
            <a:solidFill>
              <a:srgbClr val="565A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Обеспечение услуг специалистов и диагностических исследований, отсутствующих в АЦ</a:t>
            </a:r>
          </a:p>
        </p:txBody>
      </p:sp>
      <p:pic>
        <p:nvPicPr>
          <p:cNvPr id="28" name="Содержимое 9" descr="8258.jpg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 b="-1746"/>
          <a:stretch/>
        </p:blipFill>
        <p:spPr>
          <a:xfrm>
            <a:off x="6876257" y="6281737"/>
            <a:ext cx="1943056" cy="1498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85738" y="3249613"/>
            <a:ext cx="2671762" cy="3381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Профилактика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0825" y="6408738"/>
            <a:ext cx="2682875" cy="33813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Сан.-просвет. работа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191250" y="2039938"/>
            <a:ext cx="2851150" cy="585787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98000">
                <a:srgbClr val="DBDDCD"/>
              </a:gs>
              <a:gs pos="100000">
                <a:srgbClr val="DBDDCD"/>
              </a:gs>
            </a:gsLst>
            <a:lin ang="16200000"/>
          </a:gradFill>
          <a:ln w="9525">
            <a:solidFill>
              <a:srgbClr val="565A3C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smtClean="0">
                <a:latin typeface="Calibri" pitchFamily="34" charset="0"/>
              </a:rPr>
              <a:t>Консультативная помощь</a:t>
            </a:r>
          </a:p>
          <a:p>
            <a:pPr>
              <a:defRPr/>
            </a:pPr>
            <a:endParaRPr kumimoji="0" lang="ru-RU" sz="1600" smtClean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8913" y="3763963"/>
            <a:ext cx="2693987" cy="3397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Диспансеризация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38125" y="4268788"/>
            <a:ext cx="2671763" cy="8032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endParaRPr kumimoji="0" lang="ru-RU" sz="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Противоэпидемические мероприятия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8125" y="5233988"/>
            <a:ext cx="2671763" cy="33972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ЭВН и направление на МСЭ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695950"/>
            <a:ext cx="2681288" cy="585788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Реабилитация и отбор на санаторное лечение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2413" y="6851650"/>
            <a:ext cx="2681287" cy="83185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solidFill>
                  <a:srgbClr val="000000"/>
                </a:solidFill>
                <a:latin typeface="Calibri" pitchFamily="34" charset="0"/>
              </a:rPr>
              <a:t>Ведение уч.-отчетной документации и анализ статистических данных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01988" y="5449888"/>
            <a:ext cx="2668587" cy="107791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Направление больных в стационар, при необходимости – после </a:t>
            </a:r>
            <a:r>
              <a:rPr kumimoji="0" lang="ru-RU" sz="1600" dirty="0" err="1" smtClean="0">
                <a:latin typeface="Calibri" pitchFamily="34" charset="0"/>
              </a:rPr>
              <a:t>дообследования</a:t>
            </a:r>
            <a:endParaRPr kumimoji="0" lang="ru-RU" sz="1600" dirty="0" smtClean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22625" y="6726238"/>
            <a:ext cx="2679700" cy="8302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98000">
                <a:srgbClr val="EFE0BE"/>
              </a:gs>
              <a:gs pos="100000">
                <a:srgbClr val="EFE0BE"/>
              </a:gs>
            </a:gsLst>
            <a:lin ang="16200000"/>
          </a:gradFill>
          <a:ln w="9525">
            <a:solidFill>
              <a:srgbClr val="BA8F2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600" dirty="0" smtClean="0">
                <a:latin typeface="Calibri" pitchFamily="34" charset="0"/>
              </a:rPr>
              <a:t>Рекомендации по лечению и диспансерному наблюдению пациентов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61925" y="1046163"/>
            <a:ext cx="2681288" cy="5651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FF66CC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xtLst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en-US" sz="2000" dirty="0" smtClean="0"/>
              <a:t>I</a:t>
            </a:r>
            <a:r>
              <a:rPr kumimoji="0" lang="ru-RU" sz="2000" dirty="0" smtClean="0"/>
              <a:t> уровень: </a:t>
            </a:r>
          </a:p>
          <a:p>
            <a:pPr>
              <a:defRPr/>
            </a:pPr>
            <a:endParaRPr kumimoji="0" lang="ru-RU" sz="16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8229600" cy="1079500"/>
          </a:xfrm>
        </p:spPr>
        <p:txBody>
          <a:bodyPr/>
          <a:lstStyle/>
          <a:p>
            <a:r>
              <a:rPr lang="ru-RU" altLang="ru-RU" smtClean="0"/>
              <a:t>Кадровое обеспечение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424862" cy="4064000"/>
        </p:xfrm>
        <a:graphic>
          <a:graphicData uri="http://schemas.openxmlformats.org/drawingml/2006/table">
            <a:tbl>
              <a:tblPr/>
              <a:tblGrid>
                <a:gridCol w="1639887"/>
                <a:gridCol w="1025525"/>
                <a:gridCol w="1554163"/>
                <a:gridCol w="1470025"/>
                <a:gridCol w="2735262"/>
              </a:tblGrid>
              <a:tr h="11525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штату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ставок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учетом внешних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совместителей  по занятым ставкам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132,5(+8)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персонал,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провизоры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фармацевты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199,25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180(-13)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медперсонал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3,0(-27)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94(+58,5)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409,5(+20,25)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357(-9)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9" name="Прямоугольник 4"/>
          <p:cNvSpPr>
            <a:spLocks noChangeArrowheads="1"/>
          </p:cNvSpPr>
          <p:nvPr/>
        </p:nvSpPr>
        <p:spPr bwMode="auto">
          <a:xfrm>
            <a:off x="357188" y="6100763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Сертификат специалиста имеют все сотрудники.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Высшую  квалификационную категорию имеют 54 (+13) чел.  (49 %)  и  42 (+3)работников из числа среднего медицинского персонала (21,0 %).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8229600" cy="1079500"/>
          </a:xfrm>
        </p:spPr>
        <p:txBody>
          <a:bodyPr/>
          <a:lstStyle/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Текучесть кадров с  01.01.2016г. по 01.12.2016г</a:t>
            </a:r>
            <a:r>
              <a:rPr lang="ru-RU" altLang="ru-RU" smtClean="0"/>
              <a:t>.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11188" y="1333500"/>
          <a:ext cx="7993062" cy="5454650"/>
        </p:xfrm>
        <a:graphic>
          <a:graphicData uri="http://schemas.openxmlformats.org/drawingml/2006/table">
            <a:tbl>
              <a:tblPr/>
              <a:tblGrid>
                <a:gridCol w="1573212"/>
                <a:gridCol w="1330325"/>
                <a:gridCol w="973138"/>
                <a:gridCol w="2055812"/>
                <a:gridCol w="1966913"/>
                <a:gridCol w="93980"/>
              </a:tblGrid>
              <a:tr h="6080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Уволено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собственному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желанию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сокращению штата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25(0)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10(-5)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5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персонал, в т.ч.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провизоры,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фармацевты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9(0)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Младший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медперсонал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8229600" cy="792163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Анализ средней заработной платы за 2015-2016 г.г.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95288" y="765175"/>
          <a:ext cx="8497887" cy="6096000"/>
        </p:xfrm>
        <a:graphic>
          <a:graphicData uri="http://schemas.openxmlformats.org/drawingml/2006/table">
            <a:tbl>
              <a:tblPr/>
              <a:tblGrid>
                <a:gridCol w="2124075"/>
                <a:gridCol w="2124075"/>
                <a:gridCol w="2124075"/>
                <a:gridCol w="2125662"/>
              </a:tblGrid>
              <a:tr h="10509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средней заработной платы работников ЛПУ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 учреждению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52 285,31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64459,6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составляет 19%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по категориям работников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74 030,00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88349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составляет 19%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 персонал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52 040,73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56208,5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составляет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8 %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Младший медицинский персонал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32 039,42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32119,5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составляет 0%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54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Прочий  персонал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48514,6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48510,6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составляет 0%</a:t>
                      </a:r>
                    </a:p>
                  </a:txBody>
                  <a:tcPr marL="38995" marR="389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92162" cy="28733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893175" cy="6265862"/>
          </a:xfrm>
        </p:spPr>
        <p:txBody>
          <a:bodyPr/>
          <a:lstStyle/>
          <a:p>
            <a:r>
              <a:rPr lang="ru-RU" altLang="ru-RU" smtClean="0"/>
              <a:t>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 03.02. 2014 года в поликлинике ведется деятельность, приносящая доход. Оказываются платные  услуги населению, согласно перечня платных услуг, утвержденного Департаментом здравоохранения города Москвы. </a:t>
            </a: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На платной основе в 2016 г. сделано 3234 посещений, заработано 5млн.280 тыс. руб.(-1 млн.2тыс.руб)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92162" cy="28733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893175" cy="6265862"/>
          </a:xfrm>
        </p:spPr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На территории поликлиники развернуто – 47 ДОУ с общим количеством детей 8956. Работают 27 школ с общим количеством детей – 19202. </a:t>
            </a:r>
          </a:p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В 2016 году диспансеризацию прошли 99,4% .</a:t>
            </a:r>
          </a:p>
          <a:p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4213" y="3573463"/>
          <a:ext cx="7991475" cy="1873250"/>
        </p:xfrm>
        <a:graphic>
          <a:graphicData uri="http://schemas.openxmlformats.org/drawingml/2006/table">
            <a:tbl>
              <a:tblPr/>
              <a:tblGrid>
                <a:gridCol w="1597025"/>
                <a:gridCol w="1598612"/>
                <a:gridCol w="1598613"/>
                <a:gridCol w="1598612"/>
                <a:gridCol w="1598613"/>
              </a:tblGrid>
              <a:tr h="4683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гр.здоровья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гр.здоровья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гр.здоровья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гр.здоровья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гр.здоровья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04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24,5% (+4,3%)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56,5%(-3,0%)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17,7%(-1%)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0,52 %(0)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20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6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defRPr sz="1400">
                          <a:solidFill>
                            <a:schemeClr val="tx2"/>
                          </a:solidFill>
                          <a:latin typeface="Candar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0,78%(-0,3%)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  <p:sp>
        <p:nvSpPr>
          <p:cNvPr id="63512" name="Rectangle 1"/>
          <p:cNvSpPr>
            <a:spLocks noChangeArrowheads="1"/>
          </p:cNvSpPr>
          <p:nvPr/>
        </p:nvSpPr>
        <p:spPr bwMode="auto">
          <a:xfrm>
            <a:off x="1331913" y="2805113"/>
            <a:ext cx="7056437" cy="5540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Распределение по группам здоровья  учащихся школ</a:t>
            </a:r>
          </a:p>
          <a:p>
            <a:pPr algn="l" eaLnBrk="0" hangingPunct="0"/>
            <a:endParaRPr lang="ru-RU" alt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412875"/>
          <a:ext cx="9109075" cy="5551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600"/>
                <a:gridCol w="648072"/>
                <a:gridCol w="1008112"/>
                <a:gridCol w="1079371"/>
                <a:gridCol w="1152877"/>
                <a:gridCol w="936104"/>
                <a:gridCol w="936104"/>
                <a:gridCol w="1224136"/>
                <a:gridCol w="1152698"/>
              </a:tblGrid>
              <a:tr h="5827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 детей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выявленной патологии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3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костно- мышечной системы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глаза и его придаточного аппарата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органов дыхания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органов  мочеполовой системы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органов пищеварения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нервной системы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Заболевания системы кровообращения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</a:tr>
              <a:tr h="582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(11,1%)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(16,7%)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(14,8%)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(6,4%)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(7,7%)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(14,1%)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(10%)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</a:tr>
              <a:tr h="582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(12,2%)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(14,4%)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(6,5%)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(7,9%)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(14,3%)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(10,1%)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</a:tr>
              <a:tr h="51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(12,1%)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(15,3%)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(6,5%)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(7,9%)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(14,3%)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(10,1%)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</a:tr>
              <a:tr h="582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(10,9%)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(12,7%)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(15,1%)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(6,4%0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(7,8%)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(14,2%)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(9,4%0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32" marR="58232" marT="0" marB="0"/>
                </a:tc>
              </a:tr>
            </a:tbl>
          </a:graphicData>
        </a:graphic>
      </p:graphicFrame>
      <p:sp>
        <p:nvSpPr>
          <p:cNvPr id="64581" name="Rectangle 4"/>
          <p:cNvSpPr>
            <a:spLocks noChangeArrowheads="1"/>
          </p:cNvSpPr>
          <p:nvPr/>
        </p:nvSpPr>
        <p:spPr bwMode="auto">
          <a:xfrm>
            <a:off x="179388" y="393700"/>
            <a:ext cx="8785225" cy="1200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профилактических осмотров школьников, поступающих в первый класс школы</a:t>
            </a:r>
          </a:p>
          <a:p>
            <a:pPr algn="l" eaLnBrk="0" hangingPunct="0"/>
            <a:endParaRPr lang="ru-RU" altLang="ru-RU" sz="24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4582" name="Прямоугольник 5"/>
          <p:cNvSpPr>
            <a:spLocks noChangeArrowheads="1"/>
          </p:cNvSpPr>
          <p:nvPr/>
        </p:nvSpPr>
        <p:spPr bwMode="auto">
          <a:xfrm>
            <a:off x="1619250" y="695642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92162" cy="28733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893175" cy="6265862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наблюдений за указанный период, можно предположить, что в период  с 2014 - 2016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выявленной патологии у детей, оформляющихся в первый класс школы  </a:t>
            </a:r>
          </a:p>
          <a:p>
            <a:pPr marL="0" indent="0"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-  заболевания органов дыхания ( хронический тонзиллит, аллергический ринит, бронхиальная астма;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-  заболевания  нервной системы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-  заболевания  органов зрения ( спазм аккомодации, миопия, гиперметропия, астигматизм, косоглазие );</a:t>
            </a: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107950" y="917575"/>
          <a:ext cx="8856663" cy="6811963"/>
        </p:xfrm>
        <a:graphic>
          <a:graphicData uri="http://schemas.openxmlformats.org/presentationml/2006/ole">
            <p:oleObj spid="_x0000_s1026" r:id="rId3" imgW="8858256" imgH="6809822" progId="Excel.Chart.8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80975"/>
            <a:ext cx="8229600" cy="7366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u="sng" kern="1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заболеваемости в 2016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395288" y="117475"/>
            <a:ext cx="792162" cy="28733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893175" cy="6265862"/>
          </a:xfrm>
        </p:spPr>
        <p:txBody>
          <a:bodyPr/>
          <a:lstStyle/>
          <a:p>
            <a:r>
              <a:rPr lang="ru-RU" altLang="ru-RU" sz="4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Развернут 31 педиатрический участок. Особенностью работы на участках является большая протяженность. Укомплектованность участковыми педиатрами составляет 97,8%. (1,6%)</a:t>
            </a:r>
          </a:p>
          <a:p>
            <a:r>
              <a:rPr lang="ru-RU" altLang="ru-RU" sz="4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13" y="3729038"/>
            <a:ext cx="8686800" cy="13255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4163" y="2933700"/>
            <a:ext cx="8693150" cy="774700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pic>
        <p:nvPicPr>
          <p:cNvPr id="40964" name="Picture 5" descr="C:\Users\LARISA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1775" y="-228600"/>
            <a:ext cx="9375775" cy="852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404813"/>
            <a:ext cx="8229600" cy="1333500"/>
          </a:xfrm>
        </p:spPr>
        <p:txBody>
          <a:bodyPr/>
          <a:lstStyle/>
          <a:p>
            <a:r>
              <a:rPr lang="ru-RU" altLang="ru-RU" sz="2800" b="1" i="1" smtClean="0">
                <a:solidFill>
                  <a:srgbClr val="FFFF00"/>
                </a:solidFill>
                <a:cs typeface="Arial" charset="0"/>
              </a:rPr>
              <a:t>Создание Центра Здоровья для детей последовательный шаг к укреплению здоровья будущих поколений.</a:t>
            </a:r>
          </a:p>
        </p:txBody>
      </p:sp>
      <p:sp>
        <p:nvSpPr>
          <p:cNvPr id="67587" name="Объект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29600" cy="6454775"/>
          </a:xfrm>
        </p:spPr>
        <p:txBody>
          <a:bodyPr/>
          <a:lstStyle/>
          <a:p>
            <a:r>
              <a:rPr lang="ru-RU" altLang="ru-RU" sz="1800" smtClean="0">
                <a:cs typeface="Arial" charset="0"/>
              </a:rPr>
              <a:t>В 2011 году в ДГП № 98 был открыт Центр Здоровья для детей. Приоритетным направлением работы центра является профилактика, диагностика заболеваний у детей. При посещении центра здоровья каждому обратившемуся проводится комплексное обследование, включающее: измерение роста и веса, тестирование на аппаратно-программном комплексе.</a:t>
            </a:r>
          </a:p>
          <a:p>
            <a:r>
              <a:rPr lang="ru-RU" altLang="ru-RU" sz="1800" smtClean="0">
                <a:cs typeface="Arial" charset="0"/>
              </a:rPr>
              <a:t>В центрах здоровья для детей ведет прием педиатр, стоматолог - гигиенист, определяется уровень здоровья детей, проводится электрокардиография, определение уровня сахара и холестерина в крови, исследование показателей, отражающих дыхательную функцию и возможное пристрастие к курению. При наличии письменного согласия законных представителей ребенка проводится анализ содержания алкоголя в крови, определение котинина и др. биологических маркеров наркотических веществ (алкалоидов).</a:t>
            </a:r>
          </a:p>
        </p:txBody>
      </p:sp>
      <p:pic>
        <p:nvPicPr>
          <p:cNvPr id="67588" name="Picture 2" descr="http://z19.d.sdska.ru/2-z19-21d4769c-d195-49fd-95b3-b922ff790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5662613"/>
            <a:ext cx="31321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http://mosoldatoalexandrovskoe.ru/upload/medialibrary/e76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662613"/>
            <a:ext cx="376713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84150"/>
            <a:ext cx="8229600" cy="4470400"/>
          </a:xfrm>
        </p:spPr>
        <p:txBody>
          <a:bodyPr/>
          <a:lstStyle/>
          <a:p>
            <a:r>
              <a:rPr lang="ru-RU" altLang="ru-RU" sz="2000" b="1" smtClean="0">
                <a:cs typeface="Arial" charset="0"/>
              </a:rPr>
              <a:t/>
            </a:r>
            <a:br>
              <a:rPr lang="ru-RU" altLang="ru-RU" sz="2000" b="1" smtClean="0">
                <a:cs typeface="Arial" charset="0"/>
              </a:rPr>
            </a:br>
            <a:r>
              <a:rPr lang="ru-RU" altLang="ru-RU" sz="2000" b="1" smtClean="0">
                <a:cs typeface="Arial" charset="0"/>
              </a:rPr>
              <a:t/>
            </a:r>
            <a:br>
              <a:rPr lang="ru-RU" altLang="ru-RU" sz="2000" b="1" smtClean="0">
                <a:cs typeface="Arial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Candara" pitchFamily="34" charset="0"/>
                <a:cs typeface="Arial" charset="0"/>
              </a:rPr>
              <a:t>На каждого обследованного ребенка заполняется «Карта здорового образа жизни ребенка», которая может выдаваться на руки родителям (законным представителям).</a:t>
            </a:r>
            <a:br>
              <a:rPr lang="ru-RU" altLang="ru-RU" sz="2000" b="1" smtClean="0">
                <a:solidFill>
                  <a:srgbClr val="FFFF00"/>
                </a:solidFill>
                <a:latin typeface="Candara" pitchFamily="34" charset="0"/>
                <a:cs typeface="Arial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Candara" pitchFamily="34" charset="0"/>
                <a:cs typeface="Arial" charset="0"/>
              </a:rPr>
              <a:t>Проводимые исследования позволяют оценить уровень психофизиологического и соматического здоровья, функциональных и адаптивных резервов организма, оценить риски развития возможных заболеваний.</a:t>
            </a:r>
            <a:br>
              <a:rPr lang="ru-RU" altLang="ru-RU" sz="2000" b="1" smtClean="0">
                <a:solidFill>
                  <a:srgbClr val="FFFF00"/>
                </a:solidFill>
                <a:latin typeface="Candara" pitchFamily="34" charset="0"/>
                <a:cs typeface="Arial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Candara" pitchFamily="34" charset="0"/>
                <a:cs typeface="Arial" charset="0"/>
              </a:rPr>
              <a:t>При необходимости врач рекомендует динамическое наблюдение в центре здоровья с проведением повторных исследований в соответствии с выявленными факторами риска или наблюдение в кабинете медицинской профилактики, посещение занятий в соответствующих школах здоровья, лечебно-физкультурных кабинетах по программам, разработанным в центре здоровья.</a:t>
            </a:r>
            <a:br>
              <a:rPr lang="ru-RU" altLang="ru-RU" sz="2000" b="1" smtClean="0">
                <a:solidFill>
                  <a:srgbClr val="FFFF00"/>
                </a:solidFill>
                <a:latin typeface="Candara" pitchFamily="34" charset="0"/>
                <a:cs typeface="Arial" charset="0"/>
              </a:rPr>
            </a:br>
            <a:endParaRPr lang="ru-RU" altLang="ru-RU" sz="2000" b="1" smtClean="0">
              <a:solidFill>
                <a:srgbClr val="FFFF00"/>
              </a:solidFill>
              <a:latin typeface="Candara" pitchFamily="34" charset="0"/>
              <a:cs typeface="Arial" charset="0"/>
            </a:endParaRPr>
          </a:p>
        </p:txBody>
      </p:sp>
      <p:pic>
        <p:nvPicPr>
          <p:cNvPr id="6861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725988"/>
            <a:ext cx="4105275" cy="3311525"/>
          </a:xfrm>
          <a:noFill/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25988"/>
            <a:ext cx="4416425" cy="33115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3"/>
          <p:cNvSpPr>
            <a:spLocks noChangeArrowheads="1"/>
          </p:cNvSpPr>
          <p:nvPr/>
        </p:nvSpPr>
        <p:spPr bwMode="auto">
          <a:xfrm>
            <a:off x="395288" y="477838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FFFF00"/>
                </a:solidFill>
                <a:latin typeface="Cambria" pitchFamily="18" charset="0"/>
              </a:rPr>
              <a:t>В структуру центра здоровья включены:</a:t>
            </a:r>
          </a:p>
          <a:p>
            <a:pPr algn="l"/>
            <a:r>
              <a:rPr lang="ru-RU" altLang="ru-RU" sz="3600" b="0">
                <a:solidFill>
                  <a:srgbClr val="FFC000"/>
                </a:solidFill>
                <a:latin typeface="Cambria" pitchFamily="18" charset="0"/>
              </a:rPr>
              <a:t>- </a:t>
            </a:r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кабинет медицинской профилактики</a:t>
            </a:r>
          </a:p>
          <a:p>
            <a:pPr algn="l"/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- кабинет тестирования на аппаратно-         </a:t>
            </a:r>
          </a:p>
          <a:p>
            <a:pPr algn="l"/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    программном компьютерном      </a:t>
            </a:r>
          </a:p>
          <a:p>
            <a:pPr algn="l"/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      диагностическом комплексе</a:t>
            </a:r>
          </a:p>
          <a:p>
            <a:pPr algn="l"/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- кабинет лабораторного обследования</a:t>
            </a:r>
          </a:p>
          <a:p>
            <a:pPr algn="l"/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- кабинет лечебной физкультуры</a:t>
            </a:r>
          </a:p>
          <a:p>
            <a:pPr algn="l"/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- кабинет школы здоровья</a:t>
            </a:r>
          </a:p>
          <a:p>
            <a:pPr algn="l"/>
            <a:r>
              <a:rPr lang="ru-RU" altLang="ru-RU" sz="2800" b="0">
                <a:solidFill>
                  <a:srgbClr val="FFC000"/>
                </a:solidFill>
                <a:latin typeface="Cambria" pitchFamily="18" charset="0"/>
              </a:rPr>
              <a:t> - кабинет стоматолога – гигиенист</a:t>
            </a:r>
          </a:p>
          <a:p>
            <a:pPr algn="l"/>
            <a:endParaRPr lang="ru-RU" altLang="ru-RU" sz="2800" b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4654550"/>
            <a:ext cx="4395787" cy="34559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654550"/>
            <a:ext cx="3937000" cy="3403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188913"/>
            <a:ext cx="8713787" cy="3030537"/>
          </a:xfrm>
        </p:spPr>
        <p:txBody>
          <a:bodyPr/>
          <a:lstStyle/>
          <a:p>
            <a:pPr algn="l"/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2016 год Центром  Здоровья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Обследовано  -  7003 (-42) ( ребенка  от 5 до 18 лет.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Выявлено: 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Полностью здоров – 2666 чел.(-200) (38%)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Белково-энергитическая недостаточность – 1562 чел. (+200) (22%)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Повышенное содержание жира – 1609 (-215)(22 %)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Ожирение (10%)(+5%), гиперхолестеринемия (8%) (-1%), и т.д.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детей, обученных основам здорового образа жизни 4968(+25). 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Обученных в «школах» здоровья – 865(+23) чел.: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для пациентов с артериальной гипертензией – 169 (+5) чел.,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заболеванием суставов и позвоночника 149 чел, 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бронхиальной астмой 152 чел, с сахарным диабетом 200(+15) чел., 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 школе здорового образа жизни 195 чел (+3).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Проведено1 массовое мероприятие « Борьба с лишним весом». Участвовали в мероприятии 64 (+16 чел.) детей.</a:t>
            </a:r>
            <a:br>
              <a:rPr lang="ru-RU" alt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smtClean="0">
                <a:cs typeface="Arial" charset="0"/>
              </a:rPr>
              <a:t/>
            </a:r>
            <a:br>
              <a:rPr lang="ru-RU" altLang="ru-RU" sz="2800" smtClean="0">
                <a:cs typeface="Arial" charset="0"/>
              </a:rPr>
            </a:br>
            <a:endParaRPr lang="ru-RU" alt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50825" y="331788"/>
            <a:ext cx="8642350" cy="7058025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  <a:t>            В рамках Подпрограммы «Здоровый образ жизни» Подпрограммы «Столичное здравоохранение»  в ГБУЗ «ДГП № 98 ДЗМ» проведены следующие мероприятия:</a:t>
            </a:r>
            <a:b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  <a:t>   - День открытых  дверей в рамках Подпрограммы «Здоровый образ жизни» </a:t>
            </a:r>
            <a:b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  <a:t>- Лекции в образовательных учреждениях на тему: «Борьба с лишним весом» </a:t>
            </a:r>
            <a:b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  <a:t>- Лекции среди подростков на тему: </a:t>
            </a:r>
            <a:b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  <a:t>«Борьба с курением»</a:t>
            </a:r>
            <a:b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  <a:t>- Лекции в образовательных учреждениях на тему: «Профилактика инфекционных заболеваний и гриппа»</a:t>
            </a:r>
            <a:br>
              <a:rPr lang="ru-RU" altLang="ru-RU" sz="2800" smtClean="0">
                <a:solidFill>
                  <a:srgbClr val="FFFF00"/>
                </a:solidFill>
                <a:cs typeface="Times New Roman" pitchFamily="18" charset="0"/>
              </a:rPr>
            </a:br>
            <a:endParaRPr lang="ru-RU" altLang="ru-RU" sz="280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368425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FFFF00"/>
                </a:solidFill>
                <a:cs typeface="Arial" charset="0"/>
              </a:rPr>
              <a:t>Работа врачей медицинской организации</a:t>
            </a:r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507413" cy="6265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 В 2016 году количество посещений к врачам составило: 546521, что составило 100% выполнения Территориальной программы государственных гарантий бесплатного оказания гражданам медицинской помощи в городе Москве на 2016 г.</a:t>
            </a:r>
          </a:p>
          <a:p>
            <a:pPr marL="0" indent="0"/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Из общего числа посещений сделано по поводу  заболеваний – 162548;</a:t>
            </a:r>
          </a:p>
          <a:p>
            <a:pPr marL="0" indent="0"/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Посещения в неотложной форме – 9750;</a:t>
            </a:r>
          </a:p>
          <a:p>
            <a:pPr marL="0" indent="0"/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Активные - 45291;</a:t>
            </a:r>
          </a:p>
          <a:p>
            <a:pPr marL="0" indent="0"/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Патронажи – 7544;</a:t>
            </a:r>
          </a:p>
          <a:p>
            <a:pPr marL="0" indent="0"/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Посещения с профилактической целью – 301878.</a:t>
            </a:r>
          </a:p>
          <a:p>
            <a:pPr marL="0" indent="0"/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На санаторно-курортное лечение направленно – 815 человек.</a:t>
            </a:r>
          </a:p>
          <a:p>
            <a:pPr marL="0" indent="0">
              <a:buFont typeface="Arial" charset="0"/>
              <a:buNone/>
            </a:pPr>
            <a:r>
              <a:rPr lang="ru-RU" altLang="ru-RU" sz="2800" smtClean="0">
                <a:solidFill>
                  <a:srgbClr val="FFFF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3"/>
          <p:cNvSpPr>
            <a:spLocks noGrp="1"/>
          </p:cNvSpPr>
          <p:nvPr>
            <p:ph type="title"/>
          </p:nvPr>
        </p:nvSpPr>
        <p:spPr>
          <a:xfrm>
            <a:off x="107950" y="331788"/>
            <a:ext cx="8856663" cy="7850187"/>
          </a:xfrm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73731" name="Объект 2"/>
          <p:cNvSpPr>
            <a:spLocks noGrp="1"/>
          </p:cNvSpPr>
          <p:nvPr>
            <p:ph idx="4294967295"/>
          </p:nvPr>
        </p:nvSpPr>
        <p:spPr>
          <a:xfrm>
            <a:off x="0" y="836613"/>
            <a:ext cx="8229600" cy="65770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5400" smtClean="0">
                <a:solidFill>
                  <a:srgbClr val="FFFF00"/>
                </a:solidFill>
                <a:cs typeface="Arial" charset="0"/>
              </a:rPr>
              <a:t>В медицинской организации состоит на учете – 592 детей-инвалидов, диспансеризацию прошли 100 % детей.</a:t>
            </a:r>
          </a:p>
          <a:p>
            <a:pPr marL="0" indent="0" algn="ctr">
              <a:buFont typeface="Arial" charset="0"/>
              <a:buNone/>
            </a:pPr>
            <a:endParaRPr lang="ru-RU" altLang="ru-RU" sz="5400" smtClean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FF00"/>
                </a:solidFill>
                <a:cs typeface="Arial" charset="0"/>
              </a:rPr>
              <a:t>Хирургическая работа в медицинской организации</a:t>
            </a:r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47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smtClean="0">
                <a:solidFill>
                  <a:srgbClr val="FFFF00"/>
                </a:solidFill>
                <a:cs typeface="Arial" charset="0"/>
              </a:rPr>
              <a:t>Число проведенных операций – 131,(+27)</a:t>
            </a:r>
          </a:p>
          <a:p>
            <a:r>
              <a:rPr lang="ru-RU" altLang="ru-RU" sz="5400" smtClean="0">
                <a:solidFill>
                  <a:srgbClr val="FFFF00"/>
                </a:solidFill>
                <a:cs typeface="Arial" charset="0"/>
              </a:rPr>
              <a:t> из них на коже и подкожной клетчатке – 131.</a:t>
            </a:r>
          </a:p>
          <a:p>
            <a:endParaRPr lang="ru-RU" altLang="ru-RU" sz="5400" smtClean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598613"/>
          </a:xfrm>
        </p:spPr>
        <p:txBody>
          <a:bodyPr/>
          <a:lstStyle/>
          <a:p>
            <a:r>
              <a:rPr lang="ru-RU" altLang="ru-RU" b="1" smtClean="0">
                <a:solidFill>
                  <a:srgbClr val="FFFF00"/>
                </a:solidFill>
                <a:cs typeface="Arial" charset="0"/>
              </a:rPr>
              <a:t>Деятельность физиотерапевтического отделения</a:t>
            </a:r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5779" name="Объект 2"/>
          <p:cNvSpPr>
            <a:spLocks noGrp="1"/>
          </p:cNvSpPr>
          <p:nvPr>
            <p:ph idx="1"/>
          </p:nvPr>
        </p:nvSpPr>
        <p:spPr>
          <a:xfrm>
            <a:off x="457200" y="1936750"/>
            <a:ext cx="8435975" cy="5476875"/>
          </a:xfrm>
        </p:spPr>
        <p:txBody>
          <a:bodyPr/>
          <a:lstStyle/>
          <a:p>
            <a:pPr algn="ctr"/>
            <a:r>
              <a:rPr lang="ru-RU" altLang="ru-RU" sz="4000" smtClean="0">
                <a:solidFill>
                  <a:srgbClr val="FFFF00"/>
                </a:solidFill>
                <a:cs typeface="Arial" charset="0"/>
              </a:rPr>
              <a:t>Число лиц, закончивших лечение – 12300,</a:t>
            </a:r>
          </a:p>
          <a:p>
            <a:pPr algn="ctr"/>
            <a:r>
              <a:rPr lang="ru-RU" altLang="ru-RU" sz="4000" smtClean="0">
                <a:solidFill>
                  <a:srgbClr val="FFFF00"/>
                </a:solidFill>
                <a:cs typeface="Arial" charset="0"/>
              </a:rPr>
              <a:t> Число отпущенных процедур – 123006.</a:t>
            </a:r>
          </a:p>
          <a:p>
            <a:pPr algn="ctr"/>
            <a:r>
              <a:rPr lang="ru-RU" altLang="ru-RU" sz="4000" smtClean="0">
                <a:solidFill>
                  <a:srgbClr val="FFFF00"/>
                </a:solidFill>
                <a:cs typeface="Arial" charset="0"/>
              </a:rPr>
              <a:t> В кабинете </a:t>
            </a:r>
            <a:r>
              <a:rPr lang="ru-RU" altLang="ru-RU" sz="4000" b="1" smtClean="0">
                <a:solidFill>
                  <a:srgbClr val="FFFF00"/>
                </a:solidFill>
                <a:cs typeface="Arial" charset="0"/>
              </a:rPr>
              <a:t>ЛФК</a:t>
            </a:r>
            <a:r>
              <a:rPr lang="ru-RU" altLang="ru-RU" sz="4000" smtClean="0">
                <a:solidFill>
                  <a:srgbClr val="FFFF00"/>
                </a:solidFill>
                <a:cs typeface="Arial" charset="0"/>
              </a:rPr>
              <a:t> прошли лечение 974 чел. (+16)</a:t>
            </a:r>
          </a:p>
          <a:p>
            <a:endParaRPr lang="ru-RU" altLang="ru-RU" sz="40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793750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FF00"/>
                </a:solidFill>
                <a:cs typeface="Arial" charset="0"/>
              </a:rPr>
              <a:t>Работа диагностических отделений.</a:t>
            </a:r>
            <a:r>
              <a:rPr lang="ru-RU" altLang="ru-RU" sz="320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ru-RU" altLang="ru-RU" sz="3200" smtClean="0">
                <a:solidFill>
                  <a:srgbClr val="FFFF00"/>
                </a:solidFill>
                <a:cs typeface="Arial" charset="0"/>
              </a:rPr>
            </a:br>
            <a:endParaRPr lang="ru-RU" altLang="ru-RU" sz="320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6803" name="Объект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61436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Проведено 5544 рентгенодиагностических исследований;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-  72901 ультразвуковых исследований;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-  49969 исследований по функциональной диагностике.</a:t>
            </a:r>
          </a:p>
          <a:p>
            <a:pPr marL="0" indent="0">
              <a:buFont typeface="Arial" charset="0"/>
              <a:buNone/>
            </a:pPr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13" y="3729038"/>
            <a:ext cx="8686800" cy="1325562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163" y="2933700"/>
            <a:ext cx="8693150" cy="774700"/>
          </a:xfrm>
        </p:spPr>
        <p:txBody>
          <a:bodyPr/>
          <a:lstStyle/>
          <a:p>
            <a:pPr>
              <a:defRPr/>
            </a:pPr>
            <a:endParaRPr dirty="0"/>
          </a:p>
        </p:txBody>
      </p:sp>
      <p:pic>
        <p:nvPicPr>
          <p:cNvPr id="41988" name="Picture 5" descr="C:\Users\LARISA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-9525"/>
            <a:ext cx="9223375" cy="830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938212"/>
          </a:xfrm>
        </p:spPr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  <a:cs typeface="Arial" charset="0"/>
              </a:rPr>
              <a:t> </a:t>
            </a:r>
            <a:br>
              <a:rPr lang="ru-RU" altLang="ru-RU" smtClean="0">
                <a:solidFill>
                  <a:srgbClr val="FFFF00"/>
                </a:solidFill>
                <a:cs typeface="Arial" charset="0"/>
              </a:rPr>
            </a:br>
            <a:r>
              <a:rPr lang="ru-RU" altLang="ru-RU" b="1" smtClean="0">
                <a:solidFill>
                  <a:srgbClr val="FFFF00"/>
                </a:solidFill>
                <a:cs typeface="Arial" charset="0"/>
              </a:rPr>
              <a:t>Деятельность лаборатории</a:t>
            </a:r>
            <a:r>
              <a:rPr lang="ru-RU" altLang="ru-RU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ru-RU" altLang="ru-RU" smtClean="0">
                <a:solidFill>
                  <a:srgbClr val="FFFF00"/>
                </a:solidFill>
                <a:cs typeface="Arial" charset="0"/>
              </a:rPr>
            </a:br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66976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Проведено исследований 681089. (+128)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Из них гематологических 328341, (+100)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биохимических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9075, (-28)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Коагулологических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4800" smtClean="0">
                <a:solidFill>
                  <a:srgbClr val="FFFF00"/>
                </a:solidFill>
                <a:cs typeface="Arial" charset="0"/>
              </a:rPr>
              <a:t> 4000. (-42)</a:t>
            </a:r>
          </a:p>
          <a:p>
            <a:pPr marL="0" indent="0"/>
            <a:endParaRPr lang="ru-RU" altLang="ru-RU" sz="48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FF00"/>
                </a:solidFill>
                <a:cs typeface="Arial" charset="0"/>
              </a:rPr>
              <a:t>Вакцинопрофилактика</a:t>
            </a:r>
            <a:endParaRPr lang="ru-RU" altLang="ru-RU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788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solidFill>
                  <a:srgbClr val="FFFF00"/>
                </a:solidFill>
                <a:cs typeface="Arial" charset="0"/>
              </a:rPr>
              <a:t>В декретированные сроки процент выполнения плана профилактических прививок составил 99,2 %. Против гриппа привито 18580 (+1568) человек.</a:t>
            </a:r>
          </a:p>
          <a:p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4150"/>
            <a:ext cx="8229600" cy="1157288"/>
          </a:xfrm>
        </p:spPr>
        <p:txBody>
          <a:bodyPr/>
          <a:lstStyle/>
          <a:p>
            <a:r>
              <a:rPr lang="ru-RU" altLang="ru-RU" sz="4000" b="1" smtClean="0">
                <a:cs typeface="Arial" charset="0"/>
              </a:rPr>
              <a:t> </a:t>
            </a:r>
            <a:r>
              <a:rPr lang="ru-RU" altLang="ru-RU" sz="2400" b="1" smtClean="0">
                <a:solidFill>
                  <a:srgbClr val="FFC000"/>
                </a:solidFill>
                <a:cs typeface="Arial" charset="0"/>
              </a:rPr>
              <a:t>Задачи по совершенствованию организации медицинской помощи детскому населению на 2016 год.</a:t>
            </a:r>
            <a:endParaRPr lang="ru-RU" altLang="ru-RU" sz="2400" smtClean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79875" name="Объект 2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6624638"/>
          </a:xfrm>
        </p:spPr>
        <p:txBody>
          <a:bodyPr/>
          <a:lstStyle/>
          <a:p>
            <a:pPr algn="just"/>
            <a:r>
              <a:rPr lang="ru-RU" altLang="ru-RU" sz="2400" smtClean="0">
                <a:solidFill>
                  <a:srgbClr val="FFFF00"/>
                </a:solidFill>
                <a:cs typeface="Arial" charset="0"/>
              </a:rPr>
              <a:t>Усилить работу с инвалидами детства по выполнению индивидуальных программ реабилитации лекарственным  обеспечением и санаторно-курортным лечением. </a:t>
            </a:r>
          </a:p>
          <a:p>
            <a:pPr algn="just"/>
            <a:r>
              <a:rPr lang="ru-RU" altLang="ru-RU" sz="2400" smtClean="0">
                <a:solidFill>
                  <a:srgbClr val="FFFF00"/>
                </a:solidFill>
                <a:cs typeface="Arial" charset="0"/>
              </a:rPr>
              <a:t>Усилить профилактическую работу на базе дошкольно-школьных учреждений с целью профилактики снижения заболеваемости.</a:t>
            </a:r>
          </a:p>
          <a:p>
            <a:pPr algn="just"/>
            <a:r>
              <a:rPr lang="ru-RU" altLang="ru-RU" sz="2400" smtClean="0">
                <a:solidFill>
                  <a:srgbClr val="FFFF00"/>
                </a:solidFill>
                <a:cs typeface="Arial" charset="0"/>
              </a:rPr>
              <a:t>Активнее направлять детей в санатории округа.</a:t>
            </a:r>
          </a:p>
          <a:p>
            <a:pPr algn="just"/>
            <a:r>
              <a:rPr lang="ru-RU" altLang="ru-RU" sz="2400" smtClean="0">
                <a:solidFill>
                  <a:srgbClr val="FFFF00"/>
                </a:solidFill>
                <a:cs typeface="Arial" charset="0"/>
              </a:rPr>
              <a:t>Систематически проводить обучающие семинары врачей педиатров с привлечением специалистов для улучшения качества обслуживания детского населения.</a:t>
            </a:r>
          </a:p>
          <a:p>
            <a:pPr algn="just"/>
            <a:r>
              <a:rPr lang="ru-RU" altLang="ru-RU" sz="2400" smtClean="0">
                <a:solidFill>
                  <a:srgbClr val="FFFF00"/>
                </a:solidFill>
                <a:cs typeface="Arial" charset="0"/>
              </a:rPr>
              <a:t>Продолжить работу по комплектованию поликлиники врачебными кадрами и средним медицинским персоналом.</a:t>
            </a:r>
          </a:p>
          <a:p>
            <a:pPr algn="just"/>
            <a:r>
              <a:rPr lang="ru-RU" altLang="ru-RU" sz="2400" smtClean="0">
                <a:solidFill>
                  <a:srgbClr val="FFFF00"/>
                </a:solidFill>
                <a:cs typeface="Arial" charset="0"/>
              </a:rPr>
              <a:t>Продолжить работу по укреплению материально-технической базы поликлиники.</a:t>
            </a:r>
          </a:p>
          <a:p>
            <a:endParaRPr lang="ru-RU" altLang="ru-RU" sz="2000" smtClean="0">
              <a:cs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C5FC6-A51D-4561-86E9-A04810BEB6DD}" type="slidenum">
              <a:rPr lang="ru-RU" altLang="ru-RU" smtClean="0">
                <a:solidFill>
                  <a:srgbClr val="898989"/>
                </a:solidFill>
                <a:latin typeface="Cambria" pitchFamily="18" charset="0"/>
              </a:rPr>
              <a:pPr/>
              <a:t>43</a:t>
            </a:fld>
            <a:endParaRPr lang="ru-RU" altLang="ru-RU" smtClean="0">
              <a:solidFill>
                <a:srgbClr val="898989"/>
              </a:solidFill>
              <a:latin typeface="Cambria" pitchFamily="18" charset="0"/>
            </a:endParaRPr>
          </a:p>
        </p:txBody>
      </p:sp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611560" y="1661313"/>
            <a:ext cx="3786214" cy="354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spc="-15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solidFill>
                  <a:prstClr val="black"/>
                </a:soli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andara"/>
              </a:rPr>
              <a:t>СПАСИБО ЗА ВНИМАНИЕ!</a:t>
            </a:r>
          </a:p>
        </p:txBody>
      </p:sp>
      <p:pic>
        <p:nvPicPr>
          <p:cNvPr id="80900" name="Picture 8" descr="http://www.doktor.de/images/health/04_TL_Health_20081201_3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31800"/>
            <a:ext cx="3838575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LARISA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6700" cy="83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430213" y="2062163"/>
            <a:ext cx="8499475" cy="6462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8056" indent="-384048" algn="just">
              <a:buFont typeface="Wingdings 2"/>
              <a:buNone/>
              <a:defRPr/>
            </a:pPr>
            <a:r>
              <a:rPr lang="ru-RU" sz="2800" i="1" u="sng" dirty="0" smtClean="0">
                <a:solidFill>
                  <a:srgbClr val="FF0000"/>
                </a:solidFill>
                <a:latin typeface="Candara" pitchFamily="34" charset="0"/>
              </a:rPr>
              <a:t>Цель:</a:t>
            </a:r>
            <a:r>
              <a:rPr lang="ru-RU" sz="2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itchFamily="34" charset="0"/>
              </a:rPr>
              <a:t>  </a:t>
            </a:r>
            <a:r>
              <a:rPr lang="ru-RU" sz="2400" i="1" dirty="0" smtClean="0">
                <a:latin typeface="Candara" pitchFamily="34" charset="0"/>
              </a:rPr>
              <a:t>повышение качества и доступности медицинской помощи детскому населению города Москвы</a:t>
            </a:r>
          </a:p>
          <a:p>
            <a:pPr marL="448056" indent="-384048" algn="just">
              <a:buFont typeface="Wingdings 2"/>
              <a:buNone/>
              <a:defRPr/>
            </a:pPr>
            <a:endParaRPr lang="ru-RU" sz="2400" i="1" dirty="0">
              <a:solidFill>
                <a:schemeClr val="accent2">
                  <a:lumMod val="40000"/>
                  <a:lumOff val="60000"/>
                </a:schemeClr>
              </a:solidFill>
              <a:latin typeface="Candara" pitchFamily="34" charset="0"/>
            </a:endParaRPr>
          </a:p>
          <a:p>
            <a:pPr marL="448056" indent="-384048" algn="just">
              <a:buFont typeface="Wingdings 2"/>
              <a:buNone/>
              <a:defRPr/>
            </a:pPr>
            <a:r>
              <a:rPr lang="ru-RU" sz="2800" i="1" u="sng" dirty="0" smtClean="0">
                <a:solidFill>
                  <a:srgbClr val="FF0000"/>
                </a:solidFill>
                <a:latin typeface="Candara" pitchFamily="34" charset="0"/>
              </a:rPr>
              <a:t>Задачи: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000" i="1" dirty="0" smtClean="0">
                <a:latin typeface="Candara" pitchFamily="34" charset="0"/>
              </a:rPr>
              <a:t>Укрепление </a:t>
            </a:r>
            <a:r>
              <a:rPr lang="ru-RU" sz="2000" i="1" dirty="0">
                <a:latin typeface="Candara" pitchFamily="34" charset="0"/>
              </a:rPr>
              <a:t>материально-технической базы.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000" i="1" dirty="0">
                <a:latin typeface="Candara" pitchFamily="34" charset="0"/>
              </a:rPr>
              <a:t>Внедрение современных информационных систем.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000" i="1" dirty="0">
                <a:latin typeface="Candara" pitchFamily="34" charset="0"/>
              </a:rPr>
              <a:t> Эффективное использование дорогостоящего медицинского оборудования, расходных материалов и медикаментов.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000" i="1" dirty="0" smtClean="0">
                <a:latin typeface="Candara" pitchFamily="34" charset="0"/>
              </a:rPr>
              <a:t>Выполнение </a:t>
            </a:r>
            <a:r>
              <a:rPr lang="ru-RU" sz="2000" i="1" dirty="0">
                <a:latin typeface="Candara" pitchFamily="34" charset="0"/>
              </a:rPr>
              <a:t>объемов медицинской помощи по Программе государственных гарантий оказания гражданам Российской Федерации бесплатной медицинской помощи.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000" i="1" dirty="0">
                <a:latin typeface="Candara" pitchFamily="34" charset="0"/>
              </a:rPr>
              <a:t>Санитарно-просветительная работа с целью формирования у населения приверженности к здоровому образу жизни.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000" i="1" dirty="0" smtClean="0">
                <a:latin typeface="Candara" pitchFamily="34" charset="0"/>
              </a:rPr>
              <a:t>Увеличение </a:t>
            </a:r>
            <a:r>
              <a:rPr lang="ru-RU" sz="2000" i="1" dirty="0">
                <a:latin typeface="Candara" pitchFamily="34" charset="0"/>
              </a:rPr>
              <a:t>всех видов профилактических осмотров</a:t>
            </a:r>
            <a:r>
              <a:rPr lang="ru-RU" sz="2000" i="1" dirty="0" smtClean="0">
                <a:latin typeface="Candara" pitchFamily="34" charset="0"/>
              </a:rPr>
              <a:t>.</a:t>
            </a:r>
          </a:p>
          <a:p>
            <a:pPr marL="448056" indent="-384048" algn="just">
              <a:buFont typeface="Wingdings 2"/>
              <a:buChar char=""/>
              <a:defRPr/>
            </a:pPr>
            <a:r>
              <a:rPr lang="ru-RU" sz="2000" i="1" dirty="0">
                <a:latin typeface="Candara" panose="020E0502030303020204" pitchFamily="34" charset="0"/>
              </a:rPr>
              <a:t>Развитие </a:t>
            </a:r>
            <a:r>
              <a:rPr lang="ru-RU" sz="2000" i="1" dirty="0" err="1">
                <a:latin typeface="Candara" panose="020E0502030303020204" pitchFamily="34" charset="0"/>
              </a:rPr>
              <a:t>стационаро</a:t>
            </a:r>
            <a:r>
              <a:rPr lang="ru-RU" sz="2000" i="1" dirty="0">
                <a:latin typeface="Candara" panose="020E0502030303020204" pitchFamily="34" charset="0"/>
              </a:rPr>
              <a:t>-замещающих технологий  с целью снижения частоты необоснованных госпитализаций, снижения стоимости медицинской помощи.</a:t>
            </a:r>
          </a:p>
          <a:p>
            <a:pPr marL="448056" indent="-384048" algn="just">
              <a:buFont typeface="Wingdings 2"/>
              <a:buChar char=""/>
              <a:defRPr/>
            </a:pPr>
            <a:endParaRPr lang="ru-RU" sz="2000" i="1" dirty="0">
              <a:latin typeface="Candara" panose="020E0502030303020204" pitchFamily="34" charset="0"/>
            </a:endParaRPr>
          </a:p>
          <a:p>
            <a:pPr algn="l">
              <a:defRPr/>
            </a:pPr>
            <a:endParaRPr lang="ru-RU" sz="2000" dirty="0" smtClean="0"/>
          </a:p>
          <a:p>
            <a:pPr algn="l">
              <a:defRPr/>
            </a:pPr>
            <a:endParaRPr lang="ru-RU" dirty="0" smtClean="0">
              <a:solidFill>
                <a:schemeClr val="accent2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0936" y="405309"/>
            <a:ext cx="8229600" cy="136321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</a:t>
            </a:r>
            <a:r>
              <a:rPr lang="ru-RU" sz="4400" u="sng" kern="10" spc="5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  <a:t>Основная цель и задачи</a:t>
            </a:r>
            <a:br>
              <a:rPr lang="ru-RU" sz="4400" u="sng" kern="10" spc="5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</a:br>
            <a:r>
              <a:rPr lang="ru-RU" sz="4400" u="sng" kern="10" spc="5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  <a:t> амбулаторно-поликлинического объединения</a:t>
            </a:r>
            <a:r>
              <a:rPr lang="ru-RU" sz="4400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TC Avant Garde Gothic"/>
                <a:ea typeface="+mn-ea"/>
                <a:cs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229600" cy="10080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600" b="1" smtClean="0">
                <a:solidFill>
                  <a:srgbClr val="E6B9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ГБУЗ ДГП № 98.</a:t>
            </a:r>
            <a:br>
              <a:rPr lang="ru-RU" altLang="ru-RU" sz="3600" b="1" smtClean="0">
                <a:solidFill>
                  <a:srgbClr val="E6B9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3600" smtClean="0">
              <a:solidFill>
                <a:srgbClr val="E6B9B8"/>
              </a:solidFill>
              <a:cs typeface="Arial" charset="0"/>
            </a:endParaRPr>
          </a:p>
        </p:txBody>
      </p:sp>
      <p:sp>
        <p:nvSpPr>
          <p:cNvPr id="45059" name="Объект 2"/>
          <p:cNvSpPr>
            <a:spLocks noGrp="1"/>
          </p:cNvSpPr>
          <p:nvPr>
            <p:ph idx="4294967295"/>
          </p:nvPr>
        </p:nvSpPr>
        <p:spPr>
          <a:xfrm>
            <a:off x="0" y="1485900"/>
            <a:ext cx="8229600" cy="63230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400" smtClean="0">
                <a:cs typeface="Arial" charset="0"/>
              </a:rPr>
              <a:t>В поликлинике имеются следующие структурные подразделения: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3 педиатрических отделения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3 отделения профилактики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клинико-диагностическое отделение 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отделение лучевой диагностики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неврологическое отделение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офтальмологическое отделение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отделение оториноларингологии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отделение восстановительного лечения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отделение круглосуточной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400" smtClean="0">
                <a:cs typeface="Arial" charset="0"/>
              </a:rPr>
              <a:t>    медицинской помощи на дому  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центр здоровья</a:t>
            </a:r>
          </a:p>
          <a:p>
            <a:pPr marL="0" indent="0" eaLnBrk="1" hangingPunct="1"/>
            <a:r>
              <a:rPr lang="ru-RU" altLang="ru-RU" sz="2400" smtClean="0">
                <a:cs typeface="Arial" charset="0"/>
              </a:rPr>
              <a:t>отделение платных услуг</a:t>
            </a:r>
          </a:p>
          <a:p>
            <a:pPr marL="0" indent="0" eaLnBrk="1" hangingPunct="1"/>
            <a:endParaRPr lang="ru-RU" altLang="ru-RU" smtClean="0">
              <a:solidFill>
                <a:srgbClr val="E6B9B8"/>
              </a:solidFill>
              <a:cs typeface="Arial" charset="0"/>
            </a:endParaRPr>
          </a:p>
        </p:txBody>
      </p:sp>
      <p:pic>
        <p:nvPicPr>
          <p:cNvPr id="45060" name="Picture 8" descr="http://www.doktor.de/images/health/04_TL_Health_20081201_3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781300"/>
            <a:ext cx="31686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Текст 5"/>
          <p:cNvSpPr>
            <a:spLocks noGrp="1"/>
          </p:cNvSpPr>
          <p:nvPr>
            <p:ph type="body" sz="half" idx="2"/>
          </p:nvPr>
        </p:nvSpPr>
        <p:spPr>
          <a:xfrm>
            <a:off x="611188" y="549275"/>
            <a:ext cx="8137525" cy="34559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chemeClr val="tx1"/>
                </a:solidFill>
              </a:rPr>
              <a:t>В целях повышения эффективности деятельности медицинских организаций , повышению уровня комфорта и удовлетворённости пациентов при оказании медицинской помощи в поликлинике и повышения доступности и качества медицинской помощи в амбулаторных условиях, а так же с учетом мнений жителей города Москвы о работе поликлиник по результатам краудсорсинга-проекта «Детские поликлиники» в поликлиники в 2016 г. открыты: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 Кабинеты «Дежурного врача»;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 Кабинеты «Здоровое детство»;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-Комната кормления:</a:t>
            </a:r>
            <a:br>
              <a:rPr lang="ru-RU" altLang="ru-RU" smtClean="0">
                <a:solidFill>
                  <a:schemeClr val="tx1"/>
                </a:solidFill>
              </a:rPr>
            </a:br>
            <a:r>
              <a:rPr lang="ru-RU" altLang="ru-RU" smtClean="0">
                <a:solidFill>
                  <a:schemeClr val="tx1"/>
                </a:solidFill>
              </a:rPr>
              <a:t>-Организованна «Зона комфортного пребывания», «Игровая зона»</a:t>
            </a:r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chemeClr val="tx1"/>
                </a:solidFill>
              </a:rPr>
              <a:t>- Произведена реконструкция «Колясочных»</a:t>
            </a:r>
          </a:p>
        </p:txBody>
      </p:sp>
      <p:pic>
        <p:nvPicPr>
          <p:cNvPr id="46083" name="Picture 5" descr="G:\презентация по стандарту\На презентацию\презентация\ДГП 98\редакт\20160209_150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2388"/>
            <a:ext cx="36258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 descr="G:\презентация по стандарту\На презентацию\презентация\ДГП 98\редакт\20160209_150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21388"/>
            <a:ext cx="362585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C:\Users\LARISA\Desktop\IMG_36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862388"/>
            <a:ext cx="39878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C:\Users\LARISA\Desktop\DSC033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6094413"/>
            <a:ext cx="3924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4"/>
          <p:cNvSpPr>
            <a:spLocks noGrp="1"/>
          </p:cNvSpPr>
          <p:nvPr>
            <p:ph type="title"/>
          </p:nvPr>
        </p:nvSpPr>
        <p:spPr>
          <a:xfrm>
            <a:off x="457200" y="409575"/>
            <a:ext cx="3322638" cy="284163"/>
          </a:xfrm>
        </p:spPr>
        <p:txBody>
          <a:bodyPr/>
          <a:lstStyle/>
          <a:p>
            <a:r>
              <a:rPr lang="ru-RU" smtClean="0"/>
              <a:t>Филиал № 1</a:t>
            </a:r>
          </a:p>
        </p:txBody>
      </p:sp>
      <p:sp>
        <p:nvSpPr>
          <p:cNvPr id="47107" name="Объект 5"/>
          <p:cNvSpPr>
            <a:spLocks noGrp="1"/>
          </p:cNvSpPr>
          <p:nvPr>
            <p:ph sz="quarter" idx="13"/>
          </p:nvPr>
        </p:nvSpPr>
        <p:spPr>
          <a:xfrm>
            <a:off x="395288" y="1341438"/>
            <a:ext cx="8424862" cy="3455987"/>
          </a:xfrm>
        </p:spPr>
        <p:txBody>
          <a:bodyPr/>
          <a:lstStyle/>
          <a:p>
            <a:pPr algn="ctr"/>
            <a:r>
              <a:rPr lang="ru-RU" b="1" smtClean="0"/>
              <a:t>ИГРОВАЯ ЗОНА</a:t>
            </a:r>
          </a:p>
        </p:txBody>
      </p:sp>
      <p:sp>
        <p:nvSpPr>
          <p:cNvPr id="47108" name="Объект 6"/>
          <p:cNvSpPr>
            <a:spLocks noGrp="1"/>
          </p:cNvSpPr>
          <p:nvPr>
            <p:ph sz="quarter" idx="14"/>
          </p:nvPr>
        </p:nvSpPr>
        <p:spPr>
          <a:xfrm>
            <a:off x="5508625" y="6742113"/>
            <a:ext cx="3527425" cy="14398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" name="Picture 3" descr="G:\Users\Антон\Desktop\презентация\ДГП 3\редакт 2\resized_1600x1200\20160205_12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650"/>
            <a:ext cx="4841100" cy="645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G:\Users\Антон\Desktop\презентация\ДГП 3\20160205_120814.jpg"/>
          <p:cNvPicPr>
            <a:picLocks noChangeAspect="1" noChangeArrowheads="1"/>
          </p:cNvPicPr>
          <p:nvPr/>
        </p:nvPicPr>
        <p:blipFill>
          <a:blip r:embed="rId4" cstate="print"/>
          <a:srcRect t="1116" r="9231"/>
          <a:stretch>
            <a:fillRect/>
          </a:stretch>
        </p:blipFill>
        <p:spPr bwMode="auto">
          <a:xfrm>
            <a:off x="4895528" y="1917477"/>
            <a:ext cx="4248472" cy="638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9003</TotalTime>
  <Words>2029</Words>
  <Application>Microsoft Office PowerPoint</Application>
  <PresentationFormat>Произвольный</PresentationFormat>
  <Paragraphs>456</Paragraphs>
  <Slides>43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9" baseType="lpstr">
      <vt:lpstr>Franklin Gothic Book</vt:lpstr>
      <vt:lpstr>Arial</vt:lpstr>
      <vt:lpstr>Constantia</vt:lpstr>
      <vt:lpstr>Wingdings 2</vt:lpstr>
      <vt:lpstr>Calibri</vt:lpstr>
      <vt:lpstr>Candara</vt:lpstr>
      <vt:lpstr>Symbol</vt:lpstr>
      <vt:lpstr>Georgia</vt:lpstr>
      <vt:lpstr>Book Antiqua</vt:lpstr>
      <vt:lpstr>Times New Roman</vt:lpstr>
      <vt:lpstr>Cambria</vt:lpstr>
      <vt:lpstr>Arial Black</vt:lpstr>
      <vt:lpstr>Бумажная</vt:lpstr>
      <vt:lpstr>2_Тема Office</vt:lpstr>
      <vt:lpstr>Волна</vt:lpstr>
      <vt:lpstr>Диаграмма Microsoft Excel</vt:lpstr>
      <vt:lpstr>Государственное бюджетное учреждение города Москвы «ДЕТСКАЯ ГОРОДСКАЯ ПОЛИКЛИНИКА № 98  ДЗМ</vt:lpstr>
      <vt:lpstr>Анализ деятельности ГБУЗ «ДГП № 98 ДЗМ»   предложения по совершенствованию работы </vt:lpstr>
      <vt:lpstr>Слайд 3</vt:lpstr>
      <vt:lpstr>Слайд 4</vt:lpstr>
      <vt:lpstr>Слайд 5</vt:lpstr>
      <vt:lpstr>Слайд 6</vt:lpstr>
      <vt:lpstr>Структура ГБУЗ ДГП № 98. </vt:lpstr>
      <vt:lpstr>Слайд 8</vt:lpstr>
      <vt:lpstr>Филиал № 1</vt:lpstr>
      <vt:lpstr>Слайд 10</vt:lpstr>
      <vt:lpstr>Слайд 11</vt:lpstr>
      <vt:lpstr>Филиал № 2</vt:lpstr>
      <vt:lpstr>Слайд 13</vt:lpstr>
      <vt:lpstr>Слайд 14</vt:lpstr>
      <vt:lpstr>Слайд 15</vt:lpstr>
      <vt:lpstr>Характеристика учреждения. </vt:lpstr>
      <vt:lpstr>Слайд 17</vt:lpstr>
      <vt:lpstr>Слайд 18</vt:lpstr>
      <vt:lpstr>СТРУКТУРА ТРЕХУРОВНЕВОЙ СИСТЕМЫ</vt:lpstr>
      <vt:lpstr>Функции трехуровневой системы:</vt:lpstr>
      <vt:lpstr>Кадровое обеспечение</vt:lpstr>
      <vt:lpstr>Текучесть кадров с  01.01.2016г. по 01.12.2016г.</vt:lpstr>
      <vt:lpstr>Анализ средней заработной платы за 2015-2016 г.г. </vt:lpstr>
      <vt:lpstr>Слайд 24</vt:lpstr>
      <vt:lpstr>Слайд 25</vt:lpstr>
      <vt:lpstr>Слайд 26</vt:lpstr>
      <vt:lpstr>Слайд 27</vt:lpstr>
      <vt:lpstr>Слайд 28</vt:lpstr>
      <vt:lpstr>Слайд 29</vt:lpstr>
      <vt:lpstr>Создание Центра Здоровья для детей последовательный шаг к укреплению здоровья будущих поколений.</vt:lpstr>
      <vt:lpstr>  На каждого обследованного ребенка заполняется «Карта здорового образа жизни ребенка», которая может выдаваться на руки родителям (законным представителям). Проводимые исследования позволяют оценить уровень психофизиологического и соматического здоровья, функциональных и адаптивных резервов организма, оценить риски развития возможных заболеваний. При необходимости врач рекомендует динамическое наблюдение в центре здоровья с проведением повторных исследований в соответствии с выявленными факторами риска или наблюдение в кабинете медицинской профилактики, посещение занятий в соответствующих школах здоровья, лечебно-физкультурных кабинетах по программам, разработанным в центре здоровья. </vt:lpstr>
      <vt:lpstr>Слайд 32</vt:lpstr>
      <vt:lpstr>                   За 2016 год Центром  Здоровья Обследовано  -  7003 (-42) ( ребенка  от 5 до 18 лет. Выявлено:  -  Полностью здоров – 2666 чел.(-200) (38%) -  Белково-энергитическая недостаточность – 1562 чел. (+200) (22%) -  Повышенное содержание жира – 1609 (-215)(22 %) Ожирение (10%)(+5%), гиперхолестеринемия (8%) (-1%), и т.д.      Число детей, обученных основам здорового образа жизни 4968(+25).   Обученных в «школах» здоровья – 865(+23) чел.:  - для пациентов с артериальной гипертензией – 169 (+5) чел., - с заболеванием суставов и позвоночника 149 чел,  - с бронхиальной астмой 152 чел, с сахарным диабетом 200(+15) чел.,  - в школе здорового образа жизни 195 чел (+3).  Проведено1 массовое мероприятие « Борьба с лишним весом». Участвовали в мероприятии 64 (+16 чел.) детей.   </vt:lpstr>
      <vt:lpstr>            В рамках Подпрограммы «Здоровый образ жизни» Подпрограммы «Столичное здравоохранение»  в ГБУЗ «ДГП № 98 ДЗМ» проведены следующие мероприятия:    - День открытых  дверей в рамках Подпрограммы «Здоровый образ жизни»  - Лекции в образовательных учреждениях на тему: «Борьба с лишним весом»  - Лекции среди подростков на тему:  «Борьба с курением» - Лекции в образовательных учреждениях на тему: «Профилактика инфекционных заболеваний и гриппа» </vt:lpstr>
      <vt:lpstr>Работа врачей медицинской организации</vt:lpstr>
      <vt:lpstr>Слайд 36</vt:lpstr>
      <vt:lpstr>Хирургическая работа в медицинской организации</vt:lpstr>
      <vt:lpstr>Деятельность физиотерапевтического отделения</vt:lpstr>
      <vt:lpstr>Работа диагностических отделений. </vt:lpstr>
      <vt:lpstr>  Деятельность лаборатории </vt:lpstr>
      <vt:lpstr>Вакцинопрофилактика</vt:lpstr>
      <vt:lpstr> Задачи по совершенствованию организации медицинской помощи детскому населению на 2016 год.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на презентацию ДГП № 145</dc:title>
  <dc:creator>gb72</dc:creator>
  <cp:lastModifiedBy>user</cp:lastModifiedBy>
  <cp:revision>625</cp:revision>
  <cp:lastPrinted>2017-03-03T10:07:08Z</cp:lastPrinted>
  <dcterms:created xsi:type="dcterms:W3CDTF">2012-02-27T12:14:13Z</dcterms:created>
  <dcterms:modified xsi:type="dcterms:W3CDTF">2017-03-07T10:38:07Z</dcterms:modified>
</cp:coreProperties>
</file>